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BCFF"/>
    <a:srgbClr val="BBB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11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ABF61A7-87B3-CBE4-2023-DBB28E742D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84D9429A-1A42-61C7-3E43-ACCACF063F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51D6F827-E0F5-DB24-D59D-021DC12C3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519F-3F22-4BAA-9E32-83DEED5DB69A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10AECEAF-D0E0-2042-CEE7-7F1018905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39DB5711-CEBA-3B6C-4AAC-3500AC514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1754-C19F-4F9B-8792-7739D147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259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D9FEBB5-F0DB-39BA-F5C9-F8CB5929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6D52B9F0-8F23-9DBB-372E-6E608B0EFF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3010EDB9-ACC7-4376-1C20-1A0B68058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519F-3F22-4BAA-9E32-83DEED5DB69A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AC3BF2C6-AB3B-607F-99D9-95D4A3099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803593C1-580A-6F0A-2F44-EE7E688C1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1754-C19F-4F9B-8792-7739D147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447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1C87C435-86C9-BF39-EE28-FA24027985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470EAF89-415A-56C0-71DE-193131BBDF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859FC8FC-FF9E-E38F-2533-5C2977F34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519F-3F22-4BAA-9E32-83DEED5DB69A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18630996-ED9A-E75E-35C6-5C1619EEE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18802D9C-6CB1-35B3-DF5D-766C1D4B6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1754-C19F-4F9B-8792-7739D147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190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D19588D-9DEF-9484-8D9F-8433433EE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051167E7-AF98-516E-C4C3-57438A970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E01A3F40-CA1E-AEBB-225B-0BD5FE86A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519F-3F22-4BAA-9E32-83DEED5DB69A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5F057ED5-3FEA-1AAB-2580-B69880EC2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6E9D9E76-11DA-C24A-7A99-292AD93E2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1754-C19F-4F9B-8792-7739D147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725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F09C488-6E01-F703-9666-4B61D787A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B3665EF4-4CC9-9C80-24A2-50DE3660F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1A887D8A-3EAE-C7A4-BD6D-2379BCF8E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519F-3F22-4BAA-9E32-83DEED5DB69A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B74C00E3-E953-2EC5-0B5B-0E6A95EB4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6EC6ADBB-96EE-E886-C934-30ADDECF8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1754-C19F-4F9B-8792-7739D147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14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A6AD254-A75F-2006-59AE-DB96B853A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DC96C7DC-420B-1DB8-FFBC-28535D0723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C6B9A522-5CFA-876C-2B39-8F3D39F186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424BA0AD-4CEA-8C5B-26A8-9C1EBC601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519F-3F22-4BAA-9E32-83DEED5DB69A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B4D137B6-0AE2-154D-66EE-A78354627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B4E6F654-6B8A-4302-E039-AAB3CE6AE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1754-C19F-4F9B-8792-7739D147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593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B74D082-D3FB-F141-6E0E-5C24FEF10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CEFD3EA3-EA9A-021C-70D2-AB7F382509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D72B8B0B-F9A9-B4C5-7CE0-221297D665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1C3D32CB-0E3A-0EC8-8652-F648D1E58B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451B3FBC-E4AC-8954-CEF7-EDE52155AB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E86DDAD4-A21C-084A-3991-64DCFE501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519F-3F22-4BAA-9E32-83DEED5DB69A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697A4D1F-E534-806E-5C4A-29A07C66B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35F1986A-3037-02A8-AD53-063337CA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1754-C19F-4F9B-8792-7739D147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45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2C3B88E-B134-4AA7-99C6-583B936AA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B650F010-18A6-FE71-9B70-62A173D0B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519F-3F22-4BAA-9E32-83DEED5DB69A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EBCA6FCD-7CF4-57C2-569A-58C7ACC2B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2F7F5631-6A00-1A84-D735-2249EC155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1754-C19F-4F9B-8792-7739D147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029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14A0D940-BCB8-59E2-B2A5-A3BA90A27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519F-3F22-4BAA-9E32-83DEED5DB69A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162B1986-5EFD-2116-C68A-7B2DFA58D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A6DEBF34-D444-3B4B-2F6C-AE209760C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1754-C19F-4F9B-8792-7739D147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21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30B1C20-39EB-C0E9-C227-9585458F1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C1EE8D9-0083-9DD7-94CE-CC86A456D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5DF0713C-6107-9ACB-52A0-B5092B4299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1A3DAFC1-BBFB-2758-A1EA-D95BEF493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519F-3F22-4BAA-9E32-83DEED5DB69A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409AF427-8354-BA31-36BA-9201D3F3E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082A8C5F-537B-8A42-B501-21A18C429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1754-C19F-4F9B-8792-7739D147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656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40FD2AB-8D7A-CD54-89C6-1FA6AC9B1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BC582513-6552-D8D9-35E1-71990809B9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C03F8899-4E6D-86F8-61E9-CC922EBA75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0F060920-A034-139B-4821-5E558F8BA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519F-3F22-4BAA-9E32-83DEED5DB69A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396207D7-05D2-C1A6-A13D-771B9BF75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FDDA0991-3D85-5F20-C142-262201D09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01754-C19F-4F9B-8792-7739D147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94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C6A4305A-4E05-BA2E-C9FC-0DF37A056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BA773609-FBB7-46AC-CA6C-E9AA8D87F5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2B821A04-BE28-E88C-009D-5D587D11B3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6519F-3F22-4BAA-9E32-83DEED5DB69A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4F3AD6FD-B62C-25F6-003A-51BA2BD326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490F871A-2045-D9A3-9095-AE4773D980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01754-C19F-4F9B-8792-7739D1471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13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ceslajustitie.assoc.ro/cyberbullyingul-o-metoda-de-hartuire-tot-mai-frecventa-in-pandemie/" TargetMode="External"/><Relationship Id="rId2" Type="http://schemas.openxmlformats.org/officeDocument/2006/relationships/hyperlink" Target="https://www.unicef.org/romania/ro/pove%C8%99ti/cyberbullying-ce-este-%C8%99i-cum-%C3%AEi-punem-cap%C4%83t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adevarul.ro/blogurile-adevarul/de-ce-nu-trebuie-ignorate-efectele-2071401.html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B765D775-6373-8A64-28FA-1F6ADAFD186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86" b="7786"/>
          <a:stretch/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4" name="CasetăText 3">
            <a:extLst>
              <a:ext uri="{FF2B5EF4-FFF2-40B4-BE49-F238E27FC236}">
                <a16:creationId xmlns:a16="http://schemas.microsoft.com/office/drawing/2014/main" id="{9574870C-8638-E7CD-69F0-AF1DBC3C661B}"/>
              </a:ext>
            </a:extLst>
          </p:cNvPr>
          <p:cNvSpPr txBox="1"/>
          <p:nvPr/>
        </p:nvSpPr>
        <p:spPr>
          <a:xfrm>
            <a:off x="1206795" y="616688"/>
            <a:ext cx="59808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000" b="1" dirty="0">
                <a:latin typeface="Century Schoolbook" panose="02040604050505020304" pitchFamily="18" charset="0"/>
              </a:rPr>
              <a:t>Educație media. </a:t>
            </a:r>
            <a:r>
              <a:rPr lang="ro-RO" sz="4000" b="1" dirty="0" err="1">
                <a:latin typeface="Century Schoolbook" panose="02040604050505020304" pitchFamily="18" charset="0"/>
              </a:rPr>
              <a:t>Cyberbullying</a:t>
            </a:r>
            <a:endParaRPr lang="ro-RO" sz="4000" b="1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2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reptunghi 1">
            <a:extLst>
              <a:ext uri="{FF2B5EF4-FFF2-40B4-BE49-F238E27FC236}">
                <a16:creationId xmlns:a16="http://schemas.microsoft.com/office/drawing/2014/main" id="{7E3594F7-AF3D-530D-9747-4BD37CD44C7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BB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ine 3">
            <a:extLst>
              <a:ext uri="{FF2B5EF4-FFF2-40B4-BE49-F238E27FC236}">
                <a16:creationId xmlns:a16="http://schemas.microsoft.com/office/drawing/2014/main" id="{E2EE63AE-213A-28DC-513D-10F0C83AB1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2947" y="1714500"/>
            <a:ext cx="3429000" cy="3429000"/>
          </a:xfrm>
          <a:prstGeom prst="rect">
            <a:avLst/>
          </a:prstGeom>
        </p:spPr>
      </p:pic>
      <p:sp>
        <p:nvSpPr>
          <p:cNvPr id="5" name="CasetăText 4">
            <a:extLst>
              <a:ext uri="{FF2B5EF4-FFF2-40B4-BE49-F238E27FC236}">
                <a16:creationId xmlns:a16="http://schemas.microsoft.com/office/drawing/2014/main" id="{041DB243-E1C0-3EB8-E679-5DFE832DE83C}"/>
              </a:ext>
            </a:extLst>
          </p:cNvPr>
          <p:cNvSpPr txBox="1"/>
          <p:nvPr/>
        </p:nvSpPr>
        <p:spPr>
          <a:xfrm>
            <a:off x="2020184" y="235504"/>
            <a:ext cx="88462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000" b="1" dirty="0">
                <a:latin typeface="Century Schoolbook" panose="02040604050505020304" pitchFamily="18" charset="0"/>
              </a:rPr>
              <a:t>1. Ce este </a:t>
            </a:r>
            <a:r>
              <a:rPr lang="ro-RO" sz="4000" b="1" dirty="0" err="1">
                <a:latin typeface="Century Schoolbook" panose="02040604050505020304" pitchFamily="18" charset="0"/>
              </a:rPr>
              <a:t>cyberbullyingul</a:t>
            </a:r>
            <a:r>
              <a:rPr lang="ro-RO" sz="4000" b="1" dirty="0">
                <a:latin typeface="Century Schoolbook" panose="02040604050505020304" pitchFamily="18" charset="0"/>
              </a:rPr>
              <a:t>?</a:t>
            </a:r>
            <a:endParaRPr lang="en-US" sz="4000" b="1" dirty="0">
              <a:latin typeface="Century Schoolbook" panose="02040604050505020304" pitchFamily="18" charset="0"/>
            </a:endParaRPr>
          </a:p>
        </p:txBody>
      </p:sp>
      <p:sp>
        <p:nvSpPr>
          <p:cNvPr id="6" name="CasetăText 5">
            <a:extLst>
              <a:ext uri="{FF2B5EF4-FFF2-40B4-BE49-F238E27FC236}">
                <a16:creationId xmlns:a16="http://schemas.microsoft.com/office/drawing/2014/main" id="{EE9D1176-F756-685A-8CE4-56A9C49EDFFA}"/>
              </a:ext>
            </a:extLst>
          </p:cNvPr>
          <p:cNvSpPr txBox="1"/>
          <p:nvPr/>
        </p:nvSpPr>
        <p:spPr>
          <a:xfrm>
            <a:off x="520994" y="1111924"/>
            <a:ext cx="7581901" cy="5566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2325"/>
              </a:lnSpc>
              <a:spcAft>
                <a:spcPts val="1350"/>
              </a:spcAft>
            </a:pPr>
            <a:r>
              <a:rPr lang="ro-RO" b="1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	</a:t>
            </a:r>
            <a:r>
              <a:rPr lang="en-US" b="1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Cyberbullyingul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înseamnă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bullying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prin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folosirea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tehnologiilor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digitale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. Se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poate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întâmpla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pe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rețelele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de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socializare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, pe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platformele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de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schimb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de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mesaje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,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platformele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de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jocuri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și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pe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telefoanele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mobile. Este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vorba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despre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un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comportament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repetat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cu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scopul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de a-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i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speria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,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înfuria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sau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umili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pe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cei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vizați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.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Printre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exemple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se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numără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:</a:t>
            </a:r>
          </a:p>
          <a:p>
            <a:pPr algn="l">
              <a:lnSpc>
                <a:spcPts val="2325"/>
              </a:lnSpc>
              <a:buFont typeface="Arial" panose="020B0604020202020204" pitchFamily="34" charset="0"/>
              <a:buChar char="•"/>
            </a:pP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răspândirea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minciunilor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sau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postarea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de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fotografii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jenante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ale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cuiva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pe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rețelele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de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socializare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;</a:t>
            </a:r>
            <a:endParaRPr lang="ro-RO" b="0" i="0" dirty="0">
              <a:solidFill>
                <a:srgbClr val="111111"/>
              </a:solidFill>
              <a:effectLst/>
              <a:latin typeface="Aptos Display" panose="020B0004020202020204" pitchFamily="34" charset="0"/>
            </a:endParaRPr>
          </a:p>
          <a:p>
            <a:pPr algn="l">
              <a:lnSpc>
                <a:spcPts val="2325"/>
              </a:lnSpc>
            </a:pPr>
            <a:endParaRPr lang="en-US" b="0" i="0" dirty="0">
              <a:solidFill>
                <a:srgbClr val="111111"/>
              </a:solidFill>
              <a:effectLst/>
              <a:latin typeface="Aptos Display" panose="020B0004020202020204" pitchFamily="34" charset="0"/>
            </a:endParaRPr>
          </a:p>
          <a:p>
            <a:pPr algn="l">
              <a:lnSpc>
                <a:spcPts val="2325"/>
              </a:lnSpc>
              <a:buFont typeface="Arial" panose="020B0604020202020204" pitchFamily="34" charset="0"/>
              <a:buChar char="•"/>
            </a:pP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transmiterea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de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mesaje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supărătoare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sau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de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amenințări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prin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platformele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de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schimb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de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mesaje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;</a:t>
            </a:r>
            <a:endParaRPr lang="ro-RO" b="0" i="0" dirty="0">
              <a:solidFill>
                <a:srgbClr val="111111"/>
              </a:solidFill>
              <a:effectLst/>
              <a:latin typeface="Aptos Display" panose="020B0004020202020204" pitchFamily="34" charset="0"/>
            </a:endParaRPr>
          </a:p>
          <a:p>
            <a:pPr algn="l">
              <a:lnSpc>
                <a:spcPts val="2325"/>
              </a:lnSpc>
            </a:pPr>
            <a:endParaRPr lang="en-US" b="0" i="0" dirty="0">
              <a:solidFill>
                <a:srgbClr val="111111"/>
              </a:solidFill>
              <a:effectLst/>
              <a:latin typeface="Aptos Display" panose="020B0004020202020204" pitchFamily="34" charset="0"/>
            </a:endParaRPr>
          </a:p>
          <a:p>
            <a:pPr algn="l">
              <a:lnSpc>
                <a:spcPts val="2325"/>
              </a:lnSpc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 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copierea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identității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unei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persoane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și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transmiterea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în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numele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 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acesteia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de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mesaje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răuvoitoare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cuiva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.</a:t>
            </a:r>
            <a:endParaRPr lang="ro-RO" b="0" i="0" dirty="0">
              <a:solidFill>
                <a:srgbClr val="111111"/>
              </a:solidFill>
              <a:effectLst/>
              <a:latin typeface="Aptos Display" panose="020B0004020202020204" pitchFamily="34" charset="0"/>
            </a:endParaRPr>
          </a:p>
          <a:p>
            <a:pPr algn="l">
              <a:lnSpc>
                <a:spcPts val="2325"/>
              </a:lnSpc>
            </a:pP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 </a:t>
            </a:r>
          </a:p>
          <a:p>
            <a:pPr algn="l">
              <a:lnSpc>
                <a:spcPts val="2325"/>
              </a:lnSpc>
              <a:spcAft>
                <a:spcPts val="1350"/>
              </a:spcAft>
            </a:pPr>
            <a:r>
              <a:rPr lang="ro-RO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	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Agresiunea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de tip bullying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față-în-față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și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cea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în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mediul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online se pot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petrece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concomitent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. Dar cyberbullying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lasă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amprente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digitale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-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înregistrări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care se pot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dovedi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utile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și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care pot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oferi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dovezile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necesare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pentru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a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putea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pune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capăt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agresiunii</a:t>
            </a:r>
            <a:r>
              <a:rPr lang="en-US" b="0" i="0" dirty="0">
                <a:solidFill>
                  <a:srgbClr val="111111"/>
                </a:solidFill>
                <a:effectLst/>
                <a:latin typeface="Aptos Display" panose="020B00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069633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reptunghi 1">
            <a:extLst>
              <a:ext uri="{FF2B5EF4-FFF2-40B4-BE49-F238E27FC236}">
                <a16:creationId xmlns:a16="http://schemas.microsoft.com/office/drawing/2014/main" id="{3DDFD29D-9FFD-E283-CCB3-72F2FED3E66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BB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Imagine 3">
            <a:extLst>
              <a:ext uri="{FF2B5EF4-FFF2-40B4-BE49-F238E27FC236}">
                <a16:creationId xmlns:a16="http://schemas.microsoft.com/office/drawing/2014/main" id="{F922AAFC-AB01-D5B6-D3F0-F507CED9D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975" y="1670132"/>
            <a:ext cx="3859620" cy="3859620"/>
          </a:xfrm>
          <a:prstGeom prst="rect">
            <a:avLst/>
          </a:prstGeom>
        </p:spPr>
      </p:pic>
      <p:sp>
        <p:nvSpPr>
          <p:cNvPr id="5" name="CasetăText 4">
            <a:extLst>
              <a:ext uri="{FF2B5EF4-FFF2-40B4-BE49-F238E27FC236}">
                <a16:creationId xmlns:a16="http://schemas.microsoft.com/office/drawing/2014/main" id="{481320BB-B865-F969-6E33-B662349BCB28}"/>
              </a:ext>
            </a:extLst>
          </p:cNvPr>
          <p:cNvSpPr txBox="1"/>
          <p:nvPr/>
        </p:nvSpPr>
        <p:spPr>
          <a:xfrm>
            <a:off x="1837660" y="276998"/>
            <a:ext cx="85166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000" b="1" dirty="0">
                <a:latin typeface="Century Schoolbook" panose="02040604050505020304" pitchFamily="18" charset="0"/>
              </a:rPr>
              <a:t>2. </a:t>
            </a:r>
            <a:r>
              <a:rPr lang="ro-RO" sz="4000" b="1" dirty="0" err="1">
                <a:latin typeface="Century Schoolbook" panose="02040604050505020304" pitchFamily="18" charset="0"/>
              </a:rPr>
              <a:t>Cyberbullyingul</a:t>
            </a:r>
            <a:r>
              <a:rPr lang="ro-RO" sz="4000" b="1" dirty="0">
                <a:latin typeface="Century Schoolbook" panose="02040604050505020304" pitchFamily="18" charset="0"/>
              </a:rPr>
              <a:t> în România</a:t>
            </a:r>
            <a:endParaRPr lang="en-US" sz="4000" b="1" dirty="0">
              <a:latin typeface="Century Schoolbook" panose="02040604050505020304" pitchFamily="18" charset="0"/>
            </a:endParaRPr>
          </a:p>
        </p:txBody>
      </p:sp>
      <p:sp>
        <p:nvSpPr>
          <p:cNvPr id="6" name="CasetăText 5">
            <a:extLst>
              <a:ext uri="{FF2B5EF4-FFF2-40B4-BE49-F238E27FC236}">
                <a16:creationId xmlns:a16="http://schemas.microsoft.com/office/drawing/2014/main" id="{631BF02B-DDFA-5AB0-41C9-624C44BF941C}"/>
              </a:ext>
            </a:extLst>
          </p:cNvPr>
          <p:cNvSpPr txBox="1"/>
          <p:nvPr/>
        </p:nvSpPr>
        <p:spPr>
          <a:xfrm>
            <a:off x="4751864" y="1859339"/>
            <a:ext cx="686952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ase"/>
            <a:r>
              <a:rPr lang="ro-RO" b="0" i="0" dirty="0">
                <a:effectLst/>
                <a:latin typeface="Aptos Display" panose="020B0004020202020204" pitchFamily="34" charset="0"/>
              </a:rPr>
              <a:t>	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În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România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,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violenţa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cibernetică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a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fost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inclusă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ca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formă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de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violenţă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domestică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,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iar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potrivit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studiilor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recente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cei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mai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afectați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au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fost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copiii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.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Expunerea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excesivă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, fake news-urile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şi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hărţuirea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online s-au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regăsit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printre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principalele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riscuri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întâmpinate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de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copii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în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pandemie</a:t>
            </a:r>
            <a:r>
              <a:rPr lang="ro-RO" b="0" i="0" dirty="0">
                <a:effectLst/>
                <a:latin typeface="Aptos Display" panose="020B0004020202020204" pitchFamily="34" charset="0"/>
              </a:rPr>
              <a:t>.</a:t>
            </a:r>
          </a:p>
          <a:p>
            <a:pPr algn="l" fontAlgn="base"/>
            <a:endParaRPr lang="en-US" b="0" i="0" dirty="0">
              <a:effectLst/>
              <a:latin typeface="Aptos Display" panose="020B0004020202020204" pitchFamily="34" charset="0"/>
            </a:endParaRPr>
          </a:p>
          <a:p>
            <a:pPr algn="l" fontAlgn="base"/>
            <a:r>
              <a:rPr lang="ro-RO" b="0" i="0" dirty="0">
                <a:effectLst/>
                <a:latin typeface="Aptos Display" panose="020B0004020202020204" pitchFamily="34" charset="0"/>
              </a:rPr>
              <a:t>	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Mai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mult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de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jumătate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(54,7%)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dintre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copii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au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arătat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că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utilizarea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excesivă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a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tehnologiei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a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reprezentat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un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risc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major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întâmpinat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în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perioada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pandemiei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.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Datele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se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regăsesc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în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studiul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„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Impactul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Covid-19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asupra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copiilor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din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România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”,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realizat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pe un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eşantion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de 5.000 de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copii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.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Printre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celelalte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riscuri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identificate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în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analiza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Organizaţiei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Salvaţi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Copiii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România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se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numără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informaţiile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false (39,5%) 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şi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bullying-</a:t>
            </a:r>
            <a:r>
              <a:rPr lang="en-US" b="0" i="0" dirty="0" err="1">
                <a:effectLst/>
                <a:latin typeface="Aptos Display" panose="020B0004020202020204" pitchFamily="34" charset="0"/>
              </a:rPr>
              <a:t>ul</a:t>
            </a:r>
            <a:r>
              <a:rPr lang="en-US" b="0" i="0" dirty="0">
                <a:effectLst/>
                <a:latin typeface="Aptos Display" panose="020B0004020202020204" pitchFamily="34" charset="0"/>
              </a:rPr>
              <a:t> online (25,8%).</a:t>
            </a:r>
          </a:p>
        </p:txBody>
      </p:sp>
    </p:spTree>
    <p:extLst>
      <p:ext uri="{BB962C8B-B14F-4D97-AF65-F5344CB8AC3E}">
        <p14:creationId xmlns:p14="http://schemas.microsoft.com/office/powerpoint/2010/main" val="2597084180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reptunghi 3">
            <a:extLst>
              <a:ext uri="{FF2B5EF4-FFF2-40B4-BE49-F238E27FC236}">
                <a16:creationId xmlns:a16="http://schemas.microsoft.com/office/drawing/2014/main" id="{FC4952B4-68CE-ED55-6E22-689904D5FC2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BB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tăText 2">
            <a:extLst>
              <a:ext uri="{FF2B5EF4-FFF2-40B4-BE49-F238E27FC236}">
                <a16:creationId xmlns:a16="http://schemas.microsoft.com/office/drawing/2014/main" id="{3AA85132-3297-5D88-9935-58573A52FC1B}"/>
              </a:ext>
            </a:extLst>
          </p:cNvPr>
          <p:cNvSpPr txBox="1"/>
          <p:nvPr/>
        </p:nvSpPr>
        <p:spPr>
          <a:xfrm>
            <a:off x="412012" y="1305894"/>
            <a:ext cx="609777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en-US" sz="1800" b="1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Situația</a:t>
            </a:r>
            <a:r>
              <a:rPr lang="en-US" sz="1800" b="1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1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actuală</a:t>
            </a:r>
            <a:r>
              <a:rPr lang="en-US" sz="1800" b="1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1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în</a:t>
            </a:r>
            <a:r>
              <a:rPr lang="en-US" sz="1800" b="1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1" i="0" u="none" strike="noStrike" dirty="0" err="1">
                <a:effectLst/>
                <a:latin typeface="Aptos Display" panose="020B0004020202020204" pitchFamily="34" charset="0"/>
              </a:rPr>
              <a:t>România</a:t>
            </a:r>
            <a:r>
              <a:rPr lang="en-US" b="1" i="0" dirty="0">
                <a:effectLst/>
                <a:latin typeface="Aptos Display" panose="020B0004020202020204" pitchFamily="34" charset="0"/>
              </a:rPr>
              <a:t>:</a:t>
            </a:r>
            <a:endParaRPr lang="ro-RO" b="1" i="0" dirty="0">
              <a:effectLst/>
              <a:latin typeface="Aptos Display" panose="020B0004020202020204" pitchFamily="34" charset="0"/>
            </a:endParaRPr>
          </a:p>
          <a:p>
            <a:pPr rtl="0"/>
            <a:endParaRPr lang="en-US" b="1" dirty="0">
              <a:effectLst/>
              <a:latin typeface="Aptos Display" panose="020B0004020202020204" pitchFamily="34" charset="0"/>
            </a:endParaRPr>
          </a:p>
          <a:p>
            <a:pPr rtl="0" fontAlgn="base">
              <a:buFont typeface="+mj-lt"/>
              <a:buAutoNum type="arabicPeriod"/>
            </a:pPr>
            <a:r>
              <a:rPr lang="ro-RO" sz="180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Incidența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: 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Conform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unor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studii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realizate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în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ultimii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ani, un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procent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semnificativ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de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adolescenți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români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declară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că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au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fost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victime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ale cyberbullying-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ului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. De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asemenea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,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mulți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recunosc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că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au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fost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martori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la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astfel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de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comportamente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.</a:t>
            </a:r>
            <a:endParaRPr lang="ro-RO" sz="1800" b="0" i="0" u="none" strike="noStrike" dirty="0">
              <a:solidFill>
                <a:srgbClr val="000000"/>
              </a:solidFill>
              <a:effectLst/>
              <a:latin typeface="Aptos Display" panose="020B0004020202020204" pitchFamily="34" charset="0"/>
            </a:endParaRPr>
          </a:p>
          <a:p>
            <a:pPr rtl="0" fontAlgn="base"/>
            <a:endParaRPr lang="en-US" sz="1800" b="0" i="0" u="none" strike="noStrike" dirty="0">
              <a:solidFill>
                <a:srgbClr val="000000"/>
              </a:solidFill>
              <a:effectLst/>
              <a:latin typeface="Aptos Display" panose="020B0004020202020204" pitchFamily="34" charset="0"/>
            </a:endParaRPr>
          </a:p>
          <a:p>
            <a:pPr rtl="0" fontAlgn="base">
              <a:buFont typeface="+mj-lt"/>
              <a:buAutoNum type="arabicPeriod" startAt="2"/>
            </a:pPr>
            <a:r>
              <a:rPr lang="ro-RO" sz="1800" i="0" u="none" strike="noStrike" dirty="0">
                <a:solidFill>
                  <a:srgbClr val="000000"/>
                </a:solidFill>
                <a:latin typeface="Aptos Display" panose="020B0004020202020204" pitchFamily="34" charset="0"/>
              </a:rPr>
              <a:t> </a:t>
            </a:r>
            <a:r>
              <a:rPr lang="en-US" sz="180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Platforme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populare</a:t>
            </a:r>
            <a:r>
              <a:rPr lang="en-US" sz="180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: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Rețelele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sociale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precum Facebook, Instagram, TikTok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și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aplicațiile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de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mesagerie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(ex. WhatsApp) sunt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principalele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locuri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în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care se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desfășoară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cyberbullying-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ul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.</a:t>
            </a:r>
            <a:endParaRPr lang="ro-RO" sz="1800" b="0" i="0" u="none" strike="noStrike" dirty="0">
              <a:solidFill>
                <a:srgbClr val="000000"/>
              </a:solidFill>
              <a:effectLst/>
              <a:latin typeface="Aptos Display" panose="020B0004020202020204" pitchFamily="34" charset="0"/>
            </a:endParaRPr>
          </a:p>
          <a:p>
            <a:pPr rtl="0" fontAlgn="base"/>
            <a:endParaRPr lang="en-US" sz="1800" b="0" i="0" u="none" strike="noStrike" dirty="0">
              <a:solidFill>
                <a:srgbClr val="000000"/>
              </a:solidFill>
              <a:effectLst/>
              <a:latin typeface="Aptos Display" panose="020B0004020202020204" pitchFamily="34" charset="0"/>
            </a:endParaRPr>
          </a:p>
          <a:p>
            <a:pPr rtl="0" fontAlgn="base">
              <a:buFont typeface="+mj-lt"/>
              <a:buAutoNum type="arabicPeriod" startAt="3"/>
            </a:pPr>
            <a:r>
              <a:rPr lang="ro-RO" sz="1800" i="0" u="none" strike="noStrike" dirty="0">
                <a:solidFill>
                  <a:srgbClr val="000000"/>
                </a:solidFill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Lipsa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raportării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: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Mulți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tineri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din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România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evită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să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vorbească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despre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experiențele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lor, fie din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teama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de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consecințe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, fie din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cauza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lipsei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de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încredere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în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soluțiile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sz="1800" b="0" i="0" u="none" strike="noStrike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disponibile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.</a:t>
            </a:r>
            <a:endParaRPr lang="en-US"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CAEF8824-24FC-8258-9F79-F54165E0B7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08" r="21288"/>
          <a:stretch/>
        </p:blipFill>
        <p:spPr>
          <a:xfrm>
            <a:off x="6921796" y="864108"/>
            <a:ext cx="4563295" cy="51297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1986757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reptunghi 1">
            <a:extLst>
              <a:ext uri="{FF2B5EF4-FFF2-40B4-BE49-F238E27FC236}">
                <a16:creationId xmlns:a16="http://schemas.microsoft.com/office/drawing/2014/main" id="{C253594F-915A-97D6-1989-8F36786E6574}"/>
              </a:ext>
            </a:extLst>
          </p:cNvPr>
          <p:cNvSpPr/>
          <p:nvPr/>
        </p:nvSpPr>
        <p:spPr>
          <a:xfrm>
            <a:off x="0" y="0"/>
            <a:ext cx="12269972" cy="6858000"/>
          </a:xfrm>
          <a:prstGeom prst="rect">
            <a:avLst/>
          </a:prstGeom>
          <a:solidFill>
            <a:srgbClr val="BBB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tăText 2">
            <a:extLst>
              <a:ext uri="{FF2B5EF4-FFF2-40B4-BE49-F238E27FC236}">
                <a16:creationId xmlns:a16="http://schemas.microsoft.com/office/drawing/2014/main" id="{657E3D35-6243-CCD3-EA3B-1EB5497DE5BC}"/>
              </a:ext>
            </a:extLst>
          </p:cNvPr>
          <p:cNvSpPr txBox="1"/>
          <p:nvPr/>
        </p:nvSpPr>
        <p:spPr>
          <a:xfrm>
            <a:off x="23924" y="28297"/>
            <a:ext cx="120015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000" b="1" dirty="0">
                <a:latin typeface="Century Schoolbook" panose="02040604050505020304" pitchFamily="18" charset="0"/>
              </a:rPr>
              <a:t>3. Impactul </a:t>
            </a:r>
            <a:r>
              <a:rPr lang="ro-RO" sz="4000" b="1" dirty="0" err="1">
                <a:latin typeface="Century Schoolbook" panose="02040604050505020304" pitchFamily="18" charset="0"/>
              </a:rPr>
              <a:t>cyberbullyingului</a:t>
            </a:r>
            <a:r>
              <a:rPr lang="ro-RO" sz="4000" b="1" dirty="0">
                <a:latin typeface="Century Schoolbook" panose="02040604050505020304" pitchFamily="18" charset="0"/>
              </a:rPr>
              <a:t> în viața tinerilor</a:t>
            </a:r>
            <a:endParaRPr lang="en-US" sz="4000" b="1" dirty="0">
              <a:latin typeface="Century Schoolbook" panose="02040604050505020304" pitchFamily="18" charset="0"/>
            </a:endParaRPr>
          </a:p>
        </p:txBody>
      </p:sp>
      <p:cxnSp>
        <p:nvCxnSpPr>
          <p:cNvPr id="5" name="Conector drept 4">
            <a:extLst>
              <a:ext uri="{FF2B5EF4-FFF2-40B4-BE49-F238E27FC236}">
                <a16:creationId xmlns:a16="http://schemas.microsoft.com/office/drawing/2014/main" id="{45FB13E0-B21D-059E-FB87-610C4029EC10}"/>
              </a:ext>
            </a:extLst>
          </p:cNvPr>
          <p:cNvCxnSpPr/>
          <p:nvPr/>
        </p:nvCxnSpPr>
        <p:spPr>
          <a:xfrm>
            <a:off x="5550195" y="1190847"/>
            <a:ext cx="0" cy="5295013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tăText 5">
            <a:extLst>
              <a:ext uri="{FF2B5EF4-FFF2-40B4-BE49-F238E27FC236}">
                <a16:creationId xmlns:a16="http://schemas.microsoft.com/office/drawing/2014/main" id="{A58D5B02-C9FE-ADB7-EA21-FA48290364BE}"/>
              </a:ext>
            </a:extLst>
          </p:cNvPr>
          <p:cNvSpPr txBox="1"/>
          <p:nvPr/>
        </p:nvSpPr>
        <p:spPr>
          <a:xfrm>
            <a:off x="5845246" y="1929272"/>
            <a:ext cx="6523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800" b="1" dirty="0">
                <a:latin typeface="Aptos Display" panose="020B0004020202020204" pitchFamily="34" charset="0"/>
              </a:rPr>
              <a:t>Efecte pe termen lung asupra psihicului</a:t>
            </a:r>
            <a:endParaRPr lang="en-US" sz="2800" b="1" dirty="0">
              <a:latin typeface="Aptos Display" panose="020B0004020202020204" pitchFamily="34" charset="0"/>
            </a:endParaRPr>
          </a:p>
        </p:txBody>
      </p:sp>
      <p:sp>
        <p:nvSpPr>
          <p:cNvPr id="7" name="CasetăText 6">
            <a:extLst>
              <a:ext uri="{FF2B5EF4-FFF2-40B4-BE49-F238E27FC236}">
                <a16:creationId xmlns:a16="http://schemas.microsoft.com/office/drawing/2014/main" id="{48205BA3-AA8D-5C46-C1F6-B260DD5065A9}"/>
              </a:ext>
            </a:extLst>
          </p:cNvPr>
          <p:cNvSpPr txBox="1"/>
          <p:nvPr/>
        </p:nvSpPr>
        <p:spPr>
          <a:xfrm>
            <a:off x="5930309" y="3202699"/>
            <a:ext cx="59595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	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Copilul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poate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deveni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mai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uşor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exploatat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din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cauza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faptului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că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agresorul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află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cele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mai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multe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ori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sub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protecţia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anonimatului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acesta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săvârşind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acţiuni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pe care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altfel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poate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nu le-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ar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fi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comis.Să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nu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uităm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că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hărţuirea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este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invazivă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periclitând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viaţa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personală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copilului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în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toate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mediile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în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care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aceasta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manifestă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acasă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,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şcoală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, online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sau</a:t>
            </a:r>
            <a:r>
              <a:rPr lang="en-US" b="0" i="0" dirty="0">
                <a:solidFill>
                  <a:srgbClr val="000000"/>
                </a:solidFill>
                <a:effectLst/>
                <a:latin typeface="Aptos Display" panose="020B0004020202020204" pitchFamily="34" charset="0"/>
              </a:rPr>
              <a:t> offline.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9" name="CasetăText 8">
            <a:extLst>
              <a:ext uri="{FF2B5EF4-FFF2-40B4-BE49-F238E27FC236}">
                <a16:creationId xmlns:a16="http://schemas.microsoft.com/office/drawing/2014/main" id="{EC30D8C6-E113-ACBD-BD72-8985175AD70B}"/>
              </a:ext>
            </a:extLst>
          </p:cNvPr>
          <p:cNvSpPr txBox="1"/>
          <p:nvPr/>
        </p:nvSpPr>
        <p:spPr>
          <a:xfrm>
            <a:off x="196702" y="1929272"/>
            <a:ext cx="5803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800" b="1" dirty="0">
                <a:latin typeface="Aptos Display" panose="020B0004020202020204" pitchFamily="34" charset="0"/>
              </a:rPr>
              <a:t>Efecte asupra comportamentului</a:t>
            </a:r>
            <a:endParaRPr lang="en-US" sz="2800" b="1" dirty="0">
              <a:latin typeface="Aptos Display" panose="020B0004020202020204" pitchFamily="34" charset="0"/>
            </a:endParaRPr>
          </a:p>
        </p:txBody>
      </p:sp>
      <p:sp>
        <p:nvSpPr>
          <p:cNvPr id="14" name="CasetăText 13">
            <a:extLst>
              <a:ext uri="{FF2B5EF4-FFF2-40B4-BE49-F238E27FC236}">
                <a16:creationId xmlns:a16="http://schemas.microsoft.com/office/drawing/2014/main" id="{BBA5A5CE-BC13-D33F-0C19-E49361D95604}"/>
              </a:ext>
            </a:extLst>
          </p:cNvPr>
          <p:cNvSpPr txBox="1"/>
          <p:nvPr/>
        </p:nvSpPr>
        <p:spPr>
          <a:xfrm>
            <a:off x="550238" y="2637158"/>
            <a:ext cx="470490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0" i="0" dirty="0">
                <a:solidFill>
                  <a:srgbClr val="000000"/>
                </a:solidFill>
                <a:effectLst/>
                <a:latin typeface="-apple-system"/>
              </a:rPr>
              <a:t>	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Folosirea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excesivă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mediului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online, ne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obişnuieşte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creierul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cu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prelucrarea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superficială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informaţiilor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devenind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astfel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mult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mai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vulnerabili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Inactivitatea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fizică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şi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social-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umană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din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timpul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distanţării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sociale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i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-a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transformat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pe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copii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în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nişte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“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roboţei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”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disponibili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permanent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în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mediul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virtual,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având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ca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efecte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lipsa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capacităţii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concentare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diminuarea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puterii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învăţare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refuzul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de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participa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la ore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pentru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evita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întâlnirea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cu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unii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colegi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prieteni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, care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poate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au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vizualizat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sau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citit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mesajele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denigrante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distribuite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 pe internet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-apple-system"/>
              </a:rPr>
              <a:t>agresor</a:t>
            </a:r>
            <a:r>
              <a:rPr lang="en-US" b="0" i="0" dirty="0">
                <a:solidFill>
                  <a:srgbClr val="000000"/>
                </a:solidFill>
                <a:effectLst/>
                <a:latin typeface="-apple-system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818257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reptunghi 1">
            <a:extLst>
              <a:ext uri="{FF2B5EF4-FFF2-40B4-BE49-F238E27FC236}">
                <a16:creationId xmlns:a16="http://schemas.microsoft.com/office/drawing/2014/main" id="{1ACAEB5A-88A6-FD02-C581-2FBC0D2846D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BB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FDB879F0-3E8F-6CFB-E01E-F5A27878F2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757" y="2076931"/>
            <a:ext cx="3598568" cy="3598568"/>
          </a:xfrm>
          <a:prstGeom prst="rect">
            <a:avLst/>
          </a:prstGeom>
        </p:spPr>
      </p:pic>
      <p:sp>
        <p:nvSpPr>
          <p:cNvPr id="7" name="CasetăText 6">
            <a:extLst>
              <a:ext uri="{FF2B5EF4-FFF2-40B4-BE49-F238E27FC236}">
                <a16:creationId xmlns:a16="http://schemas.microsoft.com/office/drawing/2014/main" id="{E48645F5-B36E-1318-D931-B44C64116E46}"/>
              </a:ext>
            </a:extLst>
          </p:cNvPr>
          <p:cNvSpPr txBox="1"/>
          <p:nvPr/>
        </p:nvSpPr>
        <p:spPr>
          <a:xfrm>
            <a:off x="444794" y="186545"/>
            <a:ext cx="113024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000" b="1" dirty="0">
                <a:latin typeface="Century Schoolbook" panose="02040604050505020304" pitchFamily="18" charset="0"/>
              </a:rPr>
              <a:t>4. Cum putem combate </a:t>
            </a:r>
            <a:r>
              <a:rPr lang="ro-RO" sz="4000" b="1" dirty="0" err="1">
                <a:latin typeface="Century Schoolbook" panose="02040604050505020304" pitchFamily="18" charset="0"/>
              </a:rPr>
              <a:t>cyberbullyingul</a:t>
            </a:r>
            <a:r>
              <a:rPr lang="ro-RO" sz="4000" b="1" dirty="0">
                <a:latin typeface="Century Schoolbook" panose="02040604050505020304" pitchFamily="18" charset="0"/>
              </a:rPr>
              <a:t>?</a:t>
            </a:r>
            <a:endParaRPr lang="en-US" sz="4000" b="1" dirty="0">
              <a:latin typeface="Century Schoolbook" panose="02040604050505020304" pitchFamily="18" charset="0"/>
            </a:endParaRPr>
          </a:p>
        </p:txBody>
      </p:sp>
      <p:sp>
        <p:nvSpPr>
          <p:cNvPr id="27" name="CasetăText 26">
            <a:extLst>
              <a:ext uri="{FF2B5EF4-FFF2-40B4-BE49-F238E27FC236}">
                <a16:creationId xmlns:a16="http://schemas.microsoft.com/office/drawing/2014/main" id="{82AC4A21-CCF3-8403-2C78-57864784ABB8}"/>
              </a:ext>
            </a:extLst>
          </p:cNvPr>
          <p:cNvSpPr txBox="1"/>
          <p:nvPr/>
        </p:nvSpPr>
        <p:spPr>
          <a:xfrm>
            <a:off x="444793" y="974140"/>
            <a:ext cx="113024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Cyberbullyingul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o </a:t>
            </a:r>
            <a:r>
              <a:rPr lang="en-US" dirty="0" err="1"/>
              <a:t>problemă</a:t>
            </a:r>
            <a:r>
              <a:rPr lang="en-US" dirty="0"/>
              <a:t> </a:t>
            </a:r>
            <a:r>
              <a:rPr lang="en-US" dirty="0" err="1"/>
              <a:t>complexă</a:t>
            </a:r>
            <a:r>
              <a:rPr lang="en-US" dirty="0"/>
              <a:t> care </a:t>
            </a:r>
            <a:r>
              <a:rPr lang="en-US" dirty="0" err="1"/>
              <a:t>necesită</a:t>
            </a:r>
            <a:r>
              <a:rPr lang="en-US" dirty="0"/>
              <a:t> </a:t>
            </a:r>
            <a:r>
              <a:rPr lang="en-US" dirty="0" err="1"/>
              <a:t>intervenția</a:t>
            </a:r>
            <a:r>
              <a:rPr lang="en-US" dirty="0"/>
              <a:t> </a:t>
            </a:r>
            <a:r>
              <a:rPr lang="en-US" dirty="0" err="1"/>
              <a:t>tuturor</a:t>
            </a:r>
            <a:r>
              <a:rPr lang="en-US" dirty="0"/>
              <a:t> </a:t>
            </a:r>
            <a:r>
              <a:rPr lang="en-US" dirty="0" err="1"/>
              <a:t>părților</a:t>
            </a:r>
            <a:r>
              <a:rPr lang="en-US" dirty="0"/>
              <a:t> implicate – </a:t>
            </a:r>
            <a:r>
              <a:rPr lang="en-US" dirty="0" err="1"/>
              <a:t>victime</a:t>
            </a:r>
            <a:r>
              <a:rPr lang="en-US" dirty="0"/>
              <a:t>, </a:t>
            </a:r>
            <a:r>
              <a:rPr lang="en-US" dirty="0" err="1"/>
              <a:t>părinți</a:t>
            </a:r>
            <a:r>
              <a:rPr lang="en-US" dirty="0"/>
              <a:t>, </a:t>
            </a:r>
            <a:r>
              <a:rPr lang="en-US" dirty="0" err="1"/>
              <a:t>profesori</a:t>
            </a:r>
            <a:r>
              <a:rPr lang="en-US" dirty="0"/>
              <a:t>, </a:t>
            </a:r>
            <a:r>
              <a:rPr lang="en-US" dirty="0" err="1"/>
              <a:t>companii</a:t>
            </a:r>
            <a:r>
              <a:rPr lang="en-US" dirty="0"/>
              <a:t> </a:t>
            </a:r>
            <a:r>
              <a:rPr lang="en-US" dirty="0" err="1"/>
              <a:t>tehnologice</a:t>
            </a:r>
            <a:r>
              <a:rPr lang="en-US" dirty="0"/>
              <a:t>, </a:t>
            </a:r>
            <a:r>
              <a:rPr lang="en-US" dirty="0" err="1"/>
              <a:t>legiuitori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societate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ansamblu</a:t>
            </a:r>
            <a:r>
              <a:rPr lang="en-US" dirty="0"/>
              <a:t>. </a:t>
            </a:r>
            <a:r>
              <a:rPr lang="en-US" dirty="0" err="1"/>
              <a:t>Iată</a:t>
            </a:r>
            <a:r>
              <a:rPr lang="en-US" dirty="0"/>
              <a:t> </a:t>
            </a:r>
            <a:r>
              <a:rPr lang="en-US" dirty="0" err="1"/>
              <a:t>câteva</a:t>
            </a:r>
            <a:r>
              <a:rPr lang="en-US" dirty="0"/>
              <a:t> </a:t>
            </a:r>
            <a:r>
              <a:rPr lang="en-US" dirty="0" err="1"/>
              <a:t>strategii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măsuri</a:t>
            </a:r>
            <a:r>
              <a:rPr lang="en-US" dirty="0"/>
              <a:t> care pot </a:t>
            </a:r>
            <a:r>
              <a:rPr lang="en-US" dirty="0" err="1"/>
              <a:t>contribui</a:t>
            </a:r>
            <a:r>
              <a:rPr lang="en-US" dirty="0"/>
              <a:t> la </a:t>
            </a:r>
            <a:r>
              <a:rPr lang="en-US" dirty="0" err="1"/>
              <a:t>combaterea</a:t>
            </a:r>
            <a:r>
              <a:rPr lang="en-US" dirty="0"/>
              <a:t> </a:t>
            </a:r>
            <a:r>
              <a:rPr lang="en-US" dirty="0" err="1"/>
              <a:t>acestui</a:t>
            </a:r>
            <a:r>
              <a:rPr lang="en-US" dirty="0"/>
              <a:t> </a:t>
            </a:r>
            <a:r>
              <a:rPr lang="en-US" dirty="0" err="1"/>
              <a:t>fenomen</a:t>
            </a:r>
            <a:r>
              <a:rPr lang="en-US" dirty="0"/>
              <a:t>:</a:t>
            </a:r>
            <a:endParaRPr lang="ro-RO" dirty="0"/>
          </a:p>
        </p:txBody>
      </p:sp>
      <p:sp>
        <p:nvSpPr>
          <p:cNvPr id="29" name="CasetăText 28">
            <a:extLst>
              <a:ext uri="{FF2B5EF4-FFF2-40B4-BE49-F238E27FC236}">
                <a16:creationId xmlns:a16="http://schemas.microsoft.com/office/drawing/2014/main" id="{1CA0753A-F0D8-8F2B-A1C8-FC140972495D}"/>
              </a:ext>
            </a:extLst>
          </p:cNvPr>
          <p:cNvSpPr txBox="1"/>
          <p:nvPr/>
        </p:nvSpPr>
        <p:spPr>
          <a:xfrm>
            <a:off x="138222" y="1977179"/>
            <a:ext cx="805947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1. </a:t>
            </a:r>
            <a:r>
              <a:rPr lang="en-US" b="1" dirty="0" err="1"/>
              <a:t>Educație</a:t>
            </a:r>
            <a:r>
              <a:rPr lang="en-US" b="1" dirty="0"/>
              <a:t> </a:t>
            </a:r>
            <a:r>
              <a:rPr lang="en-US" b="1" dirty="0" err="1"/>
              <a:t>și</a:t>
            </a:r>
            <a:r>
              <a:rPr lang="en-US" b="1" dirty="0"/>
              <a:t> </a:t>
            </a:r>
            <a:r>
              <a:rPr lang="en-US" b="1" dirty="0" err="1"/>
              <a:t>conștientizare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Programe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școli</a:t>
            </a:r>
            <a:r>
              <a:rPr lang="en-US" dirty="0"/>
              <a:t>: </a:t>
            </a:r>
            <a:r>
              <a:rPr lang="en-US" dirty="0" err="1"/>
              <a:t>Introducerea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cursuri</a:t>
            </a:r>
            <a:r>
              <a:rPr lang="en-US" dirty="0"/>
              <a:t>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siguranța</a:t>
            </a:r>
            <a:r>
              <a:rPr lang="en-US" dirty="0"/>
              <a:t> online, </a:t>
            </a:r>
            <a:r>
              <a:rPr lang="en-US" dirty="0" err="1"/>
              <a:t>empatie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respect.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Informarea</a:t>
            </a:r>
            <a:r>
              <a:rPr lang="en-US" dirty="0"/>
              <a:t> </a:t>
            </a:r>
            <a:r>
              <a:rPr lang="en-US" dirty="0" err="1"/>
              <a:t>părinților</a:t>
            </a:r>
            <a:r>
              <a:rPr lang="en-US" dirty="0"/>
              <a:t>: </a:t>
            </a:r>
            <a:r>
              <a:rPr lang="en-US" dirty="0" err="1"/>
              <a:t>Părinții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fie </a:t>
            </a:r>
            <a:r>
              <a:rPr lang="en-US" dirty="0" err="1"/>
              <a:t>educați</a:t>
            </a:r>
            <a:r>
              <a:rPr lang="en-US" dirty="0"/>
              <a:t>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riscurile</a:t>
            </a:r>
            <a:r>
              <a:rPr lang="en-US" dirty="0"/>
              <a:t> </a:t>
            </a:r>
            <a:r>
              <a:rPr lang="en-US" dirty="0" err="1"/>
              <a:t>internetului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cum </a:t>
            </a:r>
            <a:r>
              <a:rPr lang="en-US" dirty="0" err="1"/>
              <a:t>să-și</a:t>
            </a:r>
            <a:r>
              <a:rPr lang="en-US" dirty="0"/>
              <a:t> </a:t>
            </a:r>
            <a:r>
              <a:rPr lang="en-US" dirty="0" err="1"/>
              <a:t>protejeze</a:t>
            </a:r>
            <a:r>
              <a:rPr lang="en-US" dirty="0"/>
              <a:t> </a:t>
            </a:r>
            <a:r>
              <a:rPr lang="en-US" dirty="0" err="1"/>
              <a:t>copiii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Campanii</a:t>
            </a:r>
            <a:r>
              <a:rPr lang="en-US" dirty="0"/>
              <a:t> </a:t>
            </a:r>
            <a:r>
              <a:rPr lang="en-US" dirty="0" err="1"/>
              <a:t>publice</a:t>
            </a:r>
            <a:r>
              <a:rPr lang="en-US" dirty="0"/>
              <a:t>: </a:t>
            </a:r>
            <a:r>
              <a:rPr lang="en-US" dirty="0" err="1"/>
              <a:t>Promovarea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campanii</a:t>
            </a:r>
            <a:r>
              <a:rPr lang="en-US" dirty="0"/>
              <a:t> care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atragă</a:t>
            </a:r>
            <a:r>
              <a:rPr lang="en-US" dirty="0"/>
              <a:t> </a:t>
            </a:r>
            <a:r>
              <a:rPr lang="en-US" dirty="0" err="1"/>
              <a:t>atenția</a:t>
            </a:r>
            <a:r>
              <a:rPr lang="en-US" dirty="0"/>
              <a:t> </a:t>
            </a:r>
            <a:r>
              <a:rPr lang="en-US" dirty="0" err="1"/>
              <a:t>asupra</a:t>
            </a:r>
            <a:r>
              <a:rPr lang="en-US" dirty="0"/>
              <a:t> </a:t>
            </a:r>
            <a:r>
              <a:rPr lang="en-US" dirty="0" err="1"/>
              <a:t>impactului</a:t>
            </a:r>
            <a:r>
              <a:rPr lang="en-US" dirty="0"/>
              <a:t> </a:t>
            </a:r>
            <a:r>
              <a:rPr lang="en-US" dirty="0" err="1"/>
              <a:t>negativ</a:t>
            </a:r>
            <a:r>
              <a:rPr lang="en-US" dirty="0"/>
              <a:t> al </a:t>
            </a:r>
            <a:r>
              <a:rPr lang="en-US" dirty="0" err="1"/>
              <a:t>cyberbullyingului</a:t>
            </a:r>
            <a:r>
              <a:rPr lang="en-US" dirty="0"/>
              <a:t>.</a:t>
            </a:r>
            <a:endParaRPr lang="ro-RO" dirty="0"/>
          </a:p>
          <a:p>
            <a:r>
              <a:rPr lang="en-US" b="1" dirty="0"/>
              <a:t>2. </a:t>
            </a:r>
            <a:r>
              <a:rPr lang="en-US" b="1" dirty="0" err="1"/>
              <a:t>Susținerea</a:t>
            </a:r>
            <a:r>
              <a:rPr lang="en-US" b="1" dirty="0"/>
              <a:t> </a:t>
            </a:r>
            <a:r>
              <a:rPr lang="en-US" b="1" dirty="0" err="1"/>
              <a:t>victimelor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Raportare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sprijin</a:t>
            </a:r>
            <a:r>
              <a:rPr lang="en-US" dirty="0"/>
              <a:t>: </a:t>
            </a:r>
            <a:r>
              <a:rPr lang="en-US" dirty="0" err="1"/>
              <a:t>Victimele</a:t>
            </a:r>
            <a:r>
              <a:rPr lang="en-US" dirty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încurajate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vorbească</a:t>
            </a:r>
            <a:r>
              <a:rPr lang="en-US" dirty="0"/>
              <a:t> </a:t>
            </a:r>
            <a:r>
              <a:rPr lang="en-US" dirty="0" err="1"/>
              <a:t>despre</a:t>
            </a:r>
            <a:r>
              <a:rPr lang="en-US" dirty="0"/>
              <a:t> </a:t>
            </a:r>
            <a:r>
              <a:rPr lang="en-US" dirty="0" err="1"/>
              <a:t>ceea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li se </a:t>
            </a:r>
            <a:r>
              <a:rPr lang="en-US" dirty="0" err="1"/>
              <a:t>întâmplă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raporteze</a:t>
            </a:r>
            <a:r>
              <a:rPr lang="en-US" dirty="0"/>
              <a:t> </a:t>
            </a:r>
            <a:r>
              <a:rPr lang="en-US" dirty="0" err="1"/>
              <a:t>comportamentul</a:t>
            </a:r>
            <a:r>
              <a:rPr lang="en-US" dirty="0"/>
              <a:t> </a:t>
            </a:r>
            <a:r>
              <a:rPr lang="en-US" dirty="0" err="1"/>
              <a:t>abuziv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Servicii</a:t>
            </a:r>
            <a:r>
              <a:rPr lang="en-US" dirty="0"/>
              <a:t> de </a:t>
            </a:r>
            <a:r>
              <a:rPr lang="en-US" dirty="0" err="1"/>
              <a:t>consiliere</a:t>
            </a:r>
            <a:r>
              <a:rPr lang="en-US" dirty="0"/>
              <a:t>: </a:t>
            </a:r>
            <a:r>
              <a:rPr lang="en-US" dirty="0" err="1"/>
              <a:t>Acces</a:t>
            </a:r>
            <a:r>
              <a:rPr lang="en-US" dirty="0"/>
              <a:t> la </a:t>
            </a:r>
            <a:r>
              <a:rPr lang="en-US" dirty="0" err="1"/>
              <a:t>psihologi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linii</a:t>
            </a:r>
            <a:r>
              <a:rPr lang="en-US" dirty="0"/>
              <a:t> de </a:t>
            </a:r>
            <a:r>
              <a:rPr lang="en-US" dirty="0" err="1"/>
              <a:t>ajutor</a:t>
            </a:r>
            <a:r>
              <a:rPr lang="en-US" dirty="0"/>
              <a:t> dedicate.</a:t>
            </a:r>
            <a:endParaRPr lang="ro-RO" dirty="0"/>
          </a:p>
          <a:p>
            <a:r>
              <a:rPr lang="ro-RO" b="1" dirty="0"/>
              <a:t>3</a:t>
            </a:r>
            <a:r>
              <a:rPr lang="en-US" b="1" dirty="0"/>
              <a:t>. </a:t>
            </a:r>
            <a:r>
              <a:rPr lang="en-US" b="1" dirty="0" err="1"/>
              <a:t>Crearea</a:t>
            </a:r>
            <a:r>
              <a:rPr lang="en-US" b="1" dirty="0"/>
              <a:t> </a:t>
            </a:r>
            <a:r>
              <a:rPr lang="en-US" b="1" dirty="0" err="1"/>
              <a:t>unei</a:t>
            </a:r>
            <a:r>
              <a:rPr lang="en-US" b="1" dirty="0"/>
              <a:t> </a:t>
            </a:r>
            <a:r>
              <a:rPr lang="en-US" b="1" dirty="0" err="1"/>
              <a:t>culturi</a:t>
            </a:r>
            <a:r>
              <a:rPr lang="en-US" b="1" dirty="0"/>
              <a:t> a </a:t>
            </a:r>
            <a:r>
              <a:rPr lang="en-US" b="1" dirty="0" err="1"/>
              <a:t>respectului</a:t>
            </a:r>
            <a:r>
              <a:rPr lang="en-US" b="1" dirty="0"/>
              <a:t> online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Promovarea</a:t>
            </a:r>
            <a:r>
              <a:rPr lang="en-US" dirty="0"/>
              <a:t> </a:t>
            </a:r>
            <a:r>
              <a:rPr lang="en-US" dirty="0" err="1"/>
              <a:t>empatiei</a:t>
            </a:r>
            <a:r>
              <a:rPr lang="en-US" dirty="0"/>
              <a:t>: </a:t>
            </a:r>
            <a:r>
              <a:rPr lang="en-US" dirty="0" err="1"/>
              <a:t>Încurajarea</a:t>
            </a:r>
            <a:r>
              <a:rPr lang="en-US" dirty="0"/>
              <a:t> </a:t>
            </a:r>
            <a:r>
              <a:rPr lang="en-US" dirty="0" err="1"/>
              <a:t>utilizatorilor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fie </a:t>
            </a:r>
            <a:r>
              <a:rPr lang="en-US" dirty="0" err="1"/>
              <a:t>conștienți</a:t>
            </a:r>
            <a:r>
              <a:rPr lang="en-US" dirty="0"/>
              <a:t> de </a:t>
            </a:r>
            <a:r>
              <a:rPr lang="en-US" dirty="0" err="1"/>
              <a:t>impactul</a:t>
            </a:r>
            <a:r>
              <a:rPr lang="en-US" dirty="0"/>
              <a:t> </a:t>
            </a:r>
            <a:r>
              <a:rPr lang="en-US" dirty="0" err="1"/>
              <a:t>cuvintelor</a:t>
            </a:r>
            <a:r>
              <a:rPr lang="en-US" dirty="0"/>
              <a:t> lor.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Modelarea</a:t>
            </a:r>
            <a:r>
              <a:rPr lang="en-US" dirty="0"/>
              <a:t> </a:t>
            </a:r>
            <a:r>
              <a:rPr lang="en-US" dirty="0" err="1"/>
              <a:t>comportamentului</a:t>
            </a:r>
            <a:r>
              <a:rPr lang="en-US" dirty="0"/>
              <a:t>: </a:t>
            </a:r>
            <a:r>
              <a:rPr lang="en-US" dirty="0" err="1"/>
              <a:t>Influencerii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liderii</a:t>
            </a:r>
            <a:r>
              <a:rPr lang="en-US" dirty="0"/>
              <a:t> de </a:t>
            </a:r>
            <a:r>
              <a:rPr lang="en-US" dirty="0" err="1"/>
              <a:t>opinie</a:t>
            </a:r>
            <a:r>
              <a:rPr lang="en-US" dirty="0"/>
              <a:t> pot seta un </a:t>
            </a:r>
            <a:r>
              <a:rPr lang="en-US" dirty="0" err="1"/>
              <a:t>exemplu</a:t>
            </a:r>
            <a:r>
              <a:rPr lang="en-US" dirty="0"/>
              <a:t> </a:t>
            </a:r>
            <a:r>
              <a:rPr lang="en-US" dirty="0" err="1"/>
              <a:t>pozitiv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comportamentul</a:t>
            </a:r>
            <a:r>
              <a:rPr lang="en-US" dirty="0"/>
              <a:t> lor online.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66113284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reptunghi 1">
            <a:extLst>
              <a:ext uri="{FF2B5EF4-FFF2-40B4-BE49-F238E27FC236}">
                <a16:creationId xmlns:a16="http://schemas.microsoft.com/office/drawing/2014/main" id="{72BFC99D-D4C1-1A58-A0BC-2526C39F239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2BC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tăText 2">
            <a:extLst>
              <a:ext uri="{FF2B5EF4-FFF2-40B4-BE49-F238E27FC236}">
                <a16:creationId xmlns:a16="http://schemas.microsoft.com/office/drawing/2014/main" id="{F03AD420-F87F-F4D4-F45F-F9B73CAFD928}"/>
              </a:ext>
            </a:extLst>
          </p:cNvPr>
          <p:cNvSpPr txBox="1"/>
          <p:nvPr/>
        </p:nvSpPr>
        <p:spPr>
          <a:xfrm>
            <a:off x="1233376" y="1786269"/>
            <a:ext cx="102285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000" b="1" dirty="0">
                <a:latin typeface="Century Schoolbook" panose="02040604050505020304" pitchFamily="18" charset="0"/>
              </a:rPr>
              <a:t>Mulțumesc pentru atenția acordată!</a:t>
            </a:r>
            <a:endParaRPr lang="en-US" sz="4000" b="1" dirty="0">
              <a:latin typeface="Century Schoolbook" panose="02040604050505020304" pitchFamily="18" charset="0"/>
            </a:endParaRPr>
          </a:p>
        </p:txBody>
      </p:sp>
      <p:sp>
        <p:nvSpPr>
          <p:cNvPr id="4" name="CasetăText 3">
            <a:extLst>
              <a:ext uri="{FF2B5EF4-FFF2-40B4-BE49-F238E27FC236}">
                <a16:creationId xmlns:a16="http://schemas.microsoft.com/office/drawing/2014/main" id="{6718B5F5-885D-FAA0-78BA-F7653F9FC8D6}"/>
              </a:ext>
            </a:extLst>
          </p:cNvPr>
          <p:cNvSpPr txBox="1"/>
          <p:nvPr/>
        </p:nvSpPr>
        <p:spPr>
          <a:xfrm>
            <a:off x="1015409" y="3660415"/>
            <a:ext cx="973410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Bibliografie</a:t>
            </a:r>
          </a:p>
          <a:p>
            <a:endParaRPr lang="ro-R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2"/>
              </a:rPr>
              <a:t>https://www.unicef.org/romania/ro/pove%C8%99ti/cyberbullying-ce-este-%C8%99i-cum-%C3%AEi-punem-cap%C4%83t</a:t>
            </a:r>
            <a:endParaRPr lang="ro-R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3"/>
              </a:rPr>
              <a:t>https://www.acceslajustitie.assoc.ro/cyberbullyingul-o-metoda-de-hartuire-tot-mai-frecventa-in-pandemie/</a:t>
            </a:r>
            <a:endParaRPr lang="ro-R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4"/>
              </a:rPr>
              <a:t>https://adevarul.ro/blogurile-adevarul/de-ce-nu-trebuie-ignorate-efectele-2071401.html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07139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8C0712B-0842-1DB1-8363-7363DB37B1CC}"/>
              </a:ext>
            </a:extLst>
          </p:cNvPr>
          <p:cNvSpPr txBox="1"/>
          <p:nvPr/>
        </p:nvSpPr>
        <p:spPr>
          <a:xfrm>
            <a:off x="1707614" y="1156771"/>
            <a:ext cx="8923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Material realizat în cadrul programului Erasmus+ 2024-1-RO01-KA121-SCH-000216573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853A3F-3F04-12FA-F94E-AA45AE57B068}"/>
              </a:ext>
            </a:extLst>
          </p:cNvPr>
          <p:cNvSpPr txBox="1"/>
          <p:nvPr/>
        </p:nvSpPr>
        <p:spPr>
          <a:xfrm>
            <a:off x="1140246" y="2401932"/>
            <a:ext cx="626859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,,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Conţinutul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prezentului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material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reprezintă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responsabilitatea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exclusivă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a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autorilor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,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iar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Agenţia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Naţională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şi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Comisia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Europeană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nu sunt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responsabile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pentru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modul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în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care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va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fi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folosit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conţinutul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 </a:t>
            </a:r>
            <a:r>
              <a:rPr lang="en-US" b="0" i="0" dirty="0" err="1">
                <a:solidFill>
                  <a:srgbClr val="666666"/>
                </a:solidFill>
                <a:effectLst/>
                <a:latin typeface="coranto-2"/>
              </a:rPr>
              <a:t>informaţiei</a:t>
            </a:r>
            <a:r>
              <a:rPr lang="en-US" b="0" i="0" dirty="0">
                <a:solidFill>
                  <a:srgbClr val="666666"/>
                </a:solidFill>
                <a:effectLst/>
                <a:latin typeface="coranto-2"/>
              </a:rPr>
              <a:t>”. 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62C7C2D-91C8-34F2-99D8-8EC573343D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7557" y="4923127"/>
            <a:ext cx="1823720" cy="382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5865784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816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-apple-system</vt:lpstr>
      <vt:lpstr>Aptos Display</vt:lpstr>
      <vt:lpstr>Arial</vt:lpstr>
      <vt:lpstr>Calibri</vt:lpstr>
      <vt:lpstr>Calibri Light</vt:lpstr>
      <vt:lpstr>Century Schoolbook</vt:lpstr>
      <vt:lpstr>coranto-2</vt:lpstr>
      <vt:lpstr>Temă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Costel Arhire</dc:creator>
  <cp:lastModifiedBy>Isabela Miron Galati, Romania</cp:lastModifiedBy>
  <cp:revision>4</cp:revision>
  <dcterms:created xsi:type="dcterms:W3CDTF">2024-12-07T12:24:23Z</dcterms:created>
  <dcterms:modified xsi:type="dcterms:W3CDTF">2025-10-21T10:28:33Z</dcterms:modified>
</cp:coreProperties>
</file>