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65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6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09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9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94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5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5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7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6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9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0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B2E94-986D-4E26-932D-156CF2E1A16B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3BCC-9CFC-4CFC-AC30-70F6B254B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0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86CDE-6FF1-D9DB-8959-2D0DD5A709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629" y="2791502"/>
            <a:ext cx="6016053" cy="23876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 Black" panose="020B0A04020102020204" pitchFamily="34" charset="0"/>
              </a:rPr>
              <a:t>Dezinformare</a:t>
            </a:r>
            <a:r>
              <a:rPr lang="ro-RO" dirty="0">
                <a:latin typeface="Arial Black" panose="020B0A04020102020204" pitchFamily="34" charset="0"/>
              </a:rPr>
              <a:t>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în</a:t>
            </a:r>
            <a:r>
              <a:rPr lang="en-US" dirty="0">
                <a:latin typeface="Arial Black" panose="020B0A04020102020204" pitchFamily="34" charset="0"/>
              </a:rPr>
              <a:t> era </a:t>
            </a:r>
            <a:r>
              <a:rPr lang="en-US" dirty="0" err="1">
                <a:latin typeface="Arial Black" panose="020B0A04020102020204" pitchFamily="34" charset="0"/>
              </a:rPr>
              <a:t>digitală:Cum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să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identificăm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 Black" panose="020B0A04020102020204" pitchFamily="34" charset="0"/>
              </a:rPr>
              <a:t>știrile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 false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F144B-4FAB-3660-2F1C-A5E500AE0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-4137284" y="6070268"/>
            <a:ext cx="974360" cy="18063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BED7D5-4481-CF79-2138-C5FB30070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340" y="679137"/>
            <a:ext cx="39497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053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419D0-840C-10E8-A1D4-BCDF7104E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err="1"/>
              <a:t>Definiția</a:t>
            </a:r>
            <a:r>
              <a:rPr lang="en-US" sz="4800" dirty="0"/>
              <a:t> </a:t>
            </a:r>
            <a:r>
              <a:rPr lang="en-US" sz="4800" dirty="0" err="1"/>
              <a:t>și</a:t>
            </a:r>
            <a:r>
              <a:rPr lang="en-US" sz="4800" dirty="0"/>
              <a:t> </a:t>
            </a:r>
            <a:r>
              <a:rPr lang="en-US" sz="4800" dirty="0" err="1"/>
              <a:t>caracteristicile</a:t>
            </a:r>
            <a:r>
              <a:rPr lang="en-US" sz="4800" dirty="0"/>
              <a:t> </a:t>
            </a:r>
            <a:r>
              <a:rPr lang="en-US" sz="4800" dirty="0" err="1"/>
              <a:t>știrilor</a:t>
            </a:r>
            <a:r>
              <a:rPr lang="en-US" sz="4800" dirty="0"/>
              <a:t> false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8053E-F918-C07F-6F47-F88D9C215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Ce sunt?</a:t>
            </a:r>
            <a:endParaRPr lang="ro-RO" sz="4000" dirty="0"/>
          </a:p>
          <a:p>
            <a:pPr marL="0" indent="0">
              <a:buNone/>
            </a:pPr>
            <a:r>
              <a:rPr lang="en-US" sz="4000" dirty="0" err="1"/>
              <a:t>Informații</a:t>
            </a:r>
            <a:r>
              <a:rPr lang="en-US" sz="4000" dirty="0"/>
              <a:t> false  </a:t>
            </a:r>
            <a:r>
              <a:rPr lang="en-US" sz="4000" dirty="0" err="1"/>
              <a:t>prezentate</a:t>
            </a:r>
            <a:r>
              <a:rPr lang="en-US" sz="4000" dirty="0"/>
              <a:t> ca </a:t>
            </a:r>
            <a:r>
              <a:rPr lang="en-US" sz="4000" dirty="0" err="1"/>
              <a:t>știri</a:t>
            </a:r>
            <a:r>
              <a:rPr lang="en-US" sz="4000" dirty="0"/>
              <a:t> </a:t>
            </a:r>
            <a:r>
              <a:rPr lang="en-US" sz="4000" dirty="0" err="1"/>
              <a:t>autentice</a:t>
            </a:r>
            <a:r>
              <a:rPr lang="en-US" sz="4000" dirty="0"/>
              <a:t>.</a:t>
            </a:r>
            <a:endParaRPr lang="ro-RO" sz="4000" dirty="0"/>
          </a:p>
          <a:p>
            <a:endParaRPr lang="ro-RO" sz="4000" dirty="0"/>
          </a:p>
          <a:p>
            <a:r>
              <a:rPr lang="en-US" sz="4000" dirty="0" err="1"/>
              <a:t>Caracteristici</a:t>
            </a:r>
            <a:r>
              <a:rPr lang="en-US" sz="4000" dirty="0"/>
              <a:t>:</a:t>
            </a:r>
            <a:endParaRPr lang="ro-RO" sz="4000" dirty="0"/>
          </a:p>
          <a:p>
            <a:pPr marL="0" indent="0">
              <a:buNone/>
            </a:pPr>
            <a:r>
              <a:rPr lang="en-US" sz="4000" dirty="0" err="1"/>
              <a:t>Titluri</a:t>
            </a:r>
            <a:r>
              <a:rPr lang="en-US" sz="4000" dirty="0"/>
              <a:t> </a:t>
            </a:r>
            <a:r>
              <a:rPr lang="en-US" sz="4000" dirty="0" err="1"/>
              <a:t>senzaționaliste</a:t>
            </a:r>
            <a:r>
              <a:rPr lang="en-US" sz="4000" dirty="0"/>
              <a:t>, </a:t>
            </a:r>
            <a:r>
              <a:rPr lang="en-US" sz="4000" dirty="0" err="1"/>
              <a:t>surse</a:t>
            </a:r>
            <a:r>
              <a:rPr lang="en-US" sz="4000" dirty="0"/>
              <a:t> </a:t>
            </a:r>
            <a:r>
              <a:rPr lang="en-US" sz="4000" dirty="0" err="1"/>
              <a:t>necunoscute</a:t>
            </a:r>
            <a:r>
              <a:rPr lang="en-US" sz="4000" dirty="0"/>
              <a:t>, </a:t>
            </a:r>
            <a:r>
              <a:rPr lang="en-US" sz="4000" dirty="0" err="1"/>
              <a:t>lipsă</a:t>
            </a:r>
            <a:r>
              <a:rPr lang="en-US" sz="4000" dirty="0"/>
              <a:t> de </a:t>
            </a:r>
            <a:r>
              <a:rPr lang="en-US" sz="4000" dirty="0" err="1"/>
              <a:t>verificări</a:t>
            </a:r>
            <a:r>
              <a:rPr lang="en-US" sz="4000" dirty="0"/>
              <a:t> de </a:t>
            </a:r>
            <a:r>
              <a:rPr lang="en-US" sz="4000" dirty="0" err="1"/>
              <a:t>fapte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49659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0A10F8-74D3-4D3C-A215-DBD7FCCBD31C}"/>
              </a:ext>
            </a:extLst>
          </p:cNvPr>
          <p:cNvSpPr txBox="1"/>
          <p:nvPr/>
        </p:nvSpPr>
        <p:spPr>
          <a:xfrm>
            <a:off x="164892" y="464695"/>
            <a:ext cx="78398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Motivele</a:t>
            </a:r>
            <a:r>
              <a:rPr lang="en-US" sz="4400" dirty="0"/>
              <a:t> </a:t>
            </a:r>
            <a:r>
              <a:rPr lang="ro-RO" sz="4400" dirty="0"/>
              <a:t>r</a:t>
            </a:r>
            <a:r>
              <a:rPr lang="en-US" sz="4400" dirty="0" err="1"/>
              <a:t>ăspândirii</a:t>
            </a:r>
            <a:r>
              <a:rPr lang="en-US" sz="4400" dirty="0"/>
              <a:t> </a:t>
            </a:r>
            <a:r>
              <a:rPr lang="en-US" sz="4400" dirty="0" err="1">
                <a:solidFill>
                  <a:srgbClr val="FF0000"/>
                </a:solidFill>
              </a:rPr>
              <a:t>Știrilor</a:t>
            </a:r>
            <a:r>
              <a:rPr lang="en-US" sz="4400" dirty="0">
                <a:solidFill>
                  <a:srgbClr val="FF0000"/>
                </a:solidFill>
              </a:rPr>
              <a:t> False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405B53-1B0E-9904-C314-4C66174B2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864" y="849415"/>
            <a:ext cx="3400900" cy="46583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8F5089-2451-E84C-66B0-018570DCE63D}"/>
              </a:ext>
            </a:extLst>
          </p:cNvPr>
          <p:cNvSpPr txBox="1"/>
          <p:nvPr/>
        </p:nvSpPr>
        <p:spPr>
          <a:xfrm>
            <a:off x="614597" y="1723869"/>
            <a:ext cx="6280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Profit: Clickbait, marketing viral, </a:t>
            </a:r>
            <a:r>
              <a:rPr lang="en-US" sz="3200" dirty="0" err="1"/>
              <a:t>monetizare</a:t>
            </a:r>
            <a:r>
              <a:rPr lang="en-US" sz="3200" dirty="0"/>
              <a:t> </a:t>
            </a:r>
            <a:r>
              <a:rPr lang="en-US" sz="3200" dirty="0" err="1"/>
              <a:t>prin</a:t>
            </a:r>
            <a:r>
              <a:rPr lang="en-US" sz="3200" dirty="0"/>
              <a:t> </a:t>
            </a:r>
            <a:r>
              <a:rPr lang="en-US" sz="3200" dirty="0" err="1"/>
              <a:t>publicitate</a:t>
            </a:r>
            <a:r>
              <a:rPr lang="en-US" sz="3200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226C4D-A9A4-E429-602D-2676BE9D9F72}"/>
              </a:ext>
            </a:extLst>
          </p:cNvPr>
          <p:cNvSpPr txBox="1"/>
          <p:nvPr/>
        </p:nvSpPr>
        <p:spPr>
          <a:xfrm>
            <a:off x="614597" y="3072984"/>
            <a:ext cx="59061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Influență</a:t>
            </a:r>
            <a:r>
              <a:rPr lang="en-US" sz="3200" dirty="0"/>
              <a:t>: </a:t>
            </a:r>
            <a:r>
              <a:rPr lang="en-US" sz="3200" dirty="0" err="1"/>
              <a:t>Manipularea</a:t>
            </a:r>
            <a:r>
              <a:rPr lang="en-US" sz="3200" dirty="0"/>
              <a:t> </a:t>
            </a:r>
            <a:r>
              <a:rPr lang="en-US" sz="3200" dirty="0" err="1"/>
              <a:t>opiniei</a:t>
            </a:r>
            <a:r>
              <a:rPr lang="en-US" sz="3200" dirty="0"/>
              <a:t> </a:t>
            </a:r>
            <a:r>
              <a:rPr lang="en-US" sz="3200" dirty="0" err="1"/>
              <a:t>publice</a:t>
            </a:r>
            <a:r>
              <a:rPr lang="en-US" sz="3200" dirty="0"/>
              <a:t>, </a:t>
            </a:r>
            <a:r>
              <a:rPr lang="en-US" sz="3200" dirty="0" err="1"/>
              <a:t>influențarea</a:t>
            </a:r>
            <a:r>
              <a:rPr lang="en-US" sz="3200" dirty="0"/>
              <a:t> </a:t>
            </a:r>
            <a:r>
              <a:rPr lang="en-US" sz="3200" dirty="0" err="1"/>
              <a:t>alegerilor</a:t>
            </a:r>
            <a:r>
              <a:rPr lang="en-US" sz="3200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BB037-8B69-3A45-E786-7E018DEAD1AD}"/>
              </a:ext>
            </a:extLst>
          </p:cNvPr>
          <p:cNvSpPr txBox="1"/>
          <p:nvPr/>
        </p:nvSpPr>
        <p:spPr>
          <a:xfrm>
            <a:off x="614597" y="4601980"/>
            <a:ext cx="57862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/>
              <a:t>Ideologie: Promovarea unor idei politice, religioase sau sociale.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564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D0CD13-17E4-51AE-0031-39DFA98C3C9D}"/>
              </a:ext>
            </a:extLst>
          </p:cNvPr>
          <p:cNvSpPr txBox="1"/>
          <p:nvPr/>
        </p:nvSpPr>
        <p:spPr>
          <a:xfrm>
            <a:off x="464695" y="539646"/>
            <a:ext cx="686549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/>
              <a:t>Surse</a:t>
            </a:r>
            <a:r>
              <a:rPr lang="en-US" sz="4400" dirty="0"/>
              <a:t> </a:t>
            </a:r>
            <a:r>
              <a:rPr lang="en-US" sz="4400" dirty="0" err="1"/>
              <a:t>credibile</a:t>
            </a:r>
            <a:r>
              <a:rPr lang="en-US" sz="4400" dirty="0"/>
              <a:t> versus </a:t>
            </a:r>
            <a:r>
              <a:rPr lang="en-US" sz="4400" dirty="0" err="1"/>
              <a:t>surse</a:t>
            </a:r>
            <a:r>
              <a:rPr lang="en-US" sz="4400" dirty="0"/>
              <a:t> </a:t>
            </a:r>
            <a:r>
              <a:rPr lang="en-US" sz="4400" dirty="0" err="1"/>
              <a:t>nesigure</a:t>
            </a:r>
            <a:endParaRPr lang="en-US" sz="4400" dirty="0"/>
          </a:p>
          <a:p>
            <a:r>
              <a:rPr lang="en-US" sz="2800" dirty="0"/>
              <a:t>Mass-media</a:t>
            </a:r>
          </a:p>
          <a:p>
            <a:r>
              <a:rPr lang="en-US" sz="2800" dirty="0" err="1"/>
              <a:t>Reputație</a:t>
            </a:r>
            <a:r>
              <a:rPr lang="en-US" sz="2800" dirty="0"/>
              <a:t>, </a:t>
            </a:r>
            <a:r>
              <a:rPr lang="en-US" sz="2800" dirty="0" err="1"/>
              <a:t>verificări</a:t>
            </a:r>
            <a:r>
              <a:rPr lang="en-US" sz="2800" dirty="0"/>
              <a:t> de </a:t>
            </a:r>
            <a:r>
              <a:rPr lang="en-US" sz="2800" dirty="0" err="1"/>
              <a:t>fapte</a:t>
            </a:r>
            <a:r>
              <a:rPr lang="en-US" sz="2800" dirty="0"/>
              <a:t>, </a:t>
            </a:r>
            <a:r>
              <a:rPr lang="en-US" sz="2800" dirty="0" err="1"/>
              <a:t>jurnaliști</a:t>
            </a:r>
            <a:r>
              <a:rPr lang="en-US" sz="2800" dirty="0"/>
              <a:t> </a:t>
            </a:r>
            <a:r>
              <a:rPr lang="en-US" sz="2800" dirty="0" err="1"/>
              <a:t>experimentați</a:t>
            </a:r>
            <a:r>
              <a:rPr lang="en-US" sz="2800" dirty="0"/>
              <a:t>;</a:t>
            </a:r>
          </a:p>
          <a:p>
            <a:r>
              <a:rPr lang="en-US" sz="2800" dirty="0"/>
              <a:t>Site-</a:t>
            </a:r>
            <a:r>
              <a:rPr lang="en-US" sz="2800" dirty="0" err="1"/>
              <a:t>uri</a:t>
            </a:r>
            <a:r>
              <a:rPr lang="en-US" sz="2800" dirty="0"/>
              <a:t> web</a:t>
            </a:r>
          </a:p>
          <a:p>
            <a:r>
              <a:rPr lang="en-US" sz="2800" dirty="0" err="1"/>
              <a:t>Dominul</a:t>
            </a:r>
            <a:r>
              <a:rPr lang="en-US" sz="2800" dirty="0"/>
              <a:t> .gov, .</a:t>
            </a:r>
            <a:r>
              <a:rPr lang="en-US" sz="2800" dirty="0" err="1"/>
              <a:t>edu</a:t>
            </a:r>
            <a:r>
              <a:rPr lang="en-US" sz="2800" dirty="0"/>
              <a:t>, </a:t>
            </a:r>
            <a:r>
              <a:rPr lang="en-US" sz="2800" dirty="0" err="1"/>
              <a:t>surse</a:t>
            </a:r>
            <a:r>
              <a:rPr lang="en-US" sz="2800" dirty="0"/>
              <a:t> </a:t>
            </a:r>
            <a:r>
              <a:rPr lang="en-US" sz="2800" dirty="0" err="1"/>
              <a:t>academice</a:t>
            </a:r>
            <a:r>
              <a:rPr lang="en-US" sz="2800" dirty="0"/>
              <a:t>, </a:t>
            </a:r>
            <a:r>
              <a:rPr lang="en-US" sz="2800" dirty="0" err="1"/>
              <a:t>verificare</a:t>
            </a:r>
            <a:r>
              <a:rPr lang="en-US" sz="2800" dirty="0"/>
              <a:t> independent;</a:t>
            </a:r>
          </a:p>
          <a:p>
            <a:r>
              <a:rPr lang="en-US" sz="2800" dirty="0" err="1"/>
              <a:t>Rețele</a:t>
            </a:r>
            <a:r>
              <a:rPr lang="en-US" sz="2800" dirty="0"/>
              <a:t> </a:t>
            </a:r>
            <a:r>
              <a:rPr lang="en-US" sz="2800" dirty="0" err="1"/>
              <a:t>sociale</a:t>
            </a:r>
            <a:endParaRPr lang="en-US" sz="2800" dirty="0"/>
          </a:p>
          <a:p>
            <a:r>
              <a:rPr lang="en-US" sz="2800" dirty="0" err="1"/>
              <a:t>Atenție</a:t>
            </a:r>
            <a:r>
              <a:rPr lang="en-US" sz="2800" dirty="0"/>
              <a:t> la </a:t>
            </a:r>
            <a:r>
              <a:rPr lang="en-US" sz="2800" dirty="0" err="1"/>
              <a:t>surse</a:t>
            </a:r>
            <a:r>
              <a:rPr lang="en-US" sz="2800" dirty="0"/>
              <a:t>, </a:t>
            </a:r>
            <a:r>
              <a:rPr lang="en-US" sz="2800" dirty="0" err="1"/>
              <a:t>verificarea</a:t>
            </a:r>
            <a:r>
              <a:rPr lang="en-US" sz="2800" dirty="0"/>
              <a:t> </a:t>
            </a:r>
            <a:r>
              <a:rPr lang="en-US" sz="2800" dirty="0" err="1"/>
              <a:t>informațiilor</a:t>
            </a:r>
            <a:r>
              <a:rPr lang="en-US" sz="2800" dirty="0"/>
              <a:t>, </a:t>
            </a:r>
            <a:r>
              <a:rPr lang="en-US" sz="2800" dirty="0" err="1"/>
              <a:t>profiluri</a:t>
            </a:r>
            <a:r>
              <a:rPr lang="en-US" sz="2800" dirty="0"/>
              <a:t> </a:t>
            </a:r>
            <a:r>
              <a:rPr lang="en-US" sz="2800" dirty="0" err="1"/>
              <a:t>verificate</a:t>
            </a:r>
            <a:r>
              <a:rPr lang="en-US" sz="2800" dirty="0"/>
              <a:t>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FC9EE-9FF2-525B-9DAA-99494FC05E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0190" y="894996"/>
            <a:ext cx="3600953" cy="5068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001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64F0D6-CD56-E191-5D3B-CC5FC1CE096C}"/>
              </a:ext>
            </a:extLst>
          </p:cNvPr>
          <p:cNvSpPr txBox="1"/>
          <p:nvPr/>
        </p:nvSpPr>
        <p:spPr>
          <a:xfrm>
            <a:off x="1094282" y="869430"/>
            <a:ext cx="101183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</a:rPr>
              <a:t>Tehnici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en-US" sz="4000" dirty="0" err="1">
                <a:solidFill>
                  <a:schemeClr val="accent6">
                    <a:lumMod val="75000"/>
                  </a:schemeClr>
                </a:solidFill>
              </a:rPr>
              <a:t>verificare</a:t>
            </a:r>
            <a:r>
              <a:rPr lang="en-US" sz="4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/>
              <a:t>a </a:t>
            </a:r>
            <a:r>
              <a:rPr lang="en-US" sz="4000" dirty="0" err="1"/>
              <a:t>informațiilor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F3556E-3113-5FCC-ED78-5ED28893B90E}"/>
              </a:ext>
            </a:extLst>
          </p:cNvPr>
          <p:cNvSpPr txBox="1"/>
          <p:nvPr/>
        </p:nvSpPr>
        <p:spPr>
          <a:xfrm>
            <a:off x="629587" y="2263515"/>
            <a:ext cx="80047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1) </a:t>
            </a:r>
            <a:r>
              <a:rPr lang="en-US" sz="2800" dirty="0" err="1"/>
              <a:t>Surse</a:t>
            </a:r>
            <a:r>
              <a:rPr lang="en-US" sz="2800" dirty="0"/>
              <a:t> multiple: </a:t>
            </a:r>
            <a:r>
              <a:rPr lang="en-US" sz="2800" dirty="0" err="1"/>
              <a:t>compararea</a:t>
            </a:r>
            <a:r>
              <a:rPr lang="en-US" sz="2800" dirty="0"/>
              <a:t> </a:t>
            </a:r>
            <a:r>
              <a:rPr lang="en-US" sz="2800" dirty="0" err="1"/>
              <a:t>informațiilor</a:t>
            </a:r>
            <a:r>
              <a:rPr lang="en-US" sz="2800" dirty="0"/>
              <a:t> din </a:t>
            </a:r>
            <a:r>
              <a:rPr lang="en-US" sz="2800" dirty="0" err="1"/>
              <a:t>surse</a:t>
            </a:r>
            <a:r>
              <a:rPr lang="en-US" sz="2800" dirty="0"/>
              <a:t> </a:t>
            </a:r>
            <a:r>
              <a:rPr lang="en-US" sz="2800" dirty="0" err="1"/>
              <a:t>diferite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2) </a:t>
            </a:r>
            <a:r>
              <a:rPr lang="en-US" sz="2800" dirty="0" err="1"/>
              <a:t>Verificarea</a:t>
            </a:r>
            <a:r>
              <a:rPr lang="en-US" sz="2800" dirty="0"/>
              <a:t> de </a:t>
            </a:r>
            <a:r>
              <a:rPr lang="en-US" sz="2800" dirty="0" err="1"/>
              <a:t>fapte</a:t>
            </a:r>
            <a:r>
              <a:rPr lang="en-US" sz="2800" dirty="0"/>
              <a:t>: </a:t>
            </a:r>
            <a:r>
              <a:rPr lang="en-US" sz="2800" dirty="0" err="1"/>
              <a:t>utilizarea</a:t>
            </a:r>
            <a:r>
              <a:rPr lang="en-US" sz="2800" dirty="0"/>
              <a:t> </a:t>
            </a:r>
            <a:r>
              <a:rPr lang="en-US" sz="2800" dirty="0" err="1"/>
              <a:t>instrumentelor</a:t>
            </a:r>
            <a:r>
              <a:rPr lang="en-US" sz="2800" dirty="0"/>
              <a:t> online </a:t>
            </a:r>
            <a:r>
              <a:rPr lang="en-US" sz="2800" dirty="0" err="1"/>
              <a:t>pentru</a:t>
            </a:r>
            <a:r>
              <a:rPr lang="en-US" sz="2800" dirty="0"/>
              <a:t> </a:t>
            </a:r>
            <a:r>
              <a:rPr lang="en-US" sz="2800" dirty="0" err="1"/>
              <a:t>validarea</a:t>
            </a:r>
            <a:r>
              <a:rPr lang="en-US" sz="2800" dirty="0"/>
              <a:t> </a:t>
            </a:r>
            <a:r>
              <a:rPr lang="en-US" sz="2800" dirty="0" err="1"/>
              <a:t>informațiilor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3) Analiza </a:t>
            </a:r>
            <a:r>
              <a:rPr lang="en-US" sz="2800" dirty="0" err="1"/>
              <a:t>imaginilor</a:t>
            </a:r>
            <a:r>
              <a:rPr lang="en-US" sz="2800" dirty="0"/>
              <a:t> </a:t>
            </a:r>
            <a:r>
              <a:rPr lang="en-US" sz="2800" dirty="0" err="1"/>
              <a:t>și</a:t>
            </a:r>
            <a:r>
              <a:rPr lang="en-US" sz="2800" dirty="0"/>
              <a:t> a </a:t>
            </a:r>
            <a:r>
              <a:rPr lang="en-US" sz="2800" dirty="0" err="1"/>
              <a:t>videoclipurilor</a:t>
            </a:r>
            <a:r>
              <a:rPr lang="en-US" sz="2800" dirty="0"/>
              <a:t>: </a:t>
            </a:r>
            <a:r>
              <a:rPr lang="en-US" sz="2800" dirty="0" err="1"/>
              <a:t>verificare</a:t>
            </a:r>
            <a:r>
              <a:rPr lang="en-US" sz="2800" dirty="0"/>
              <a:t> </a:t>
            </a:r>
            <a:r>
              <a:rPr lang="en-US" sz="2800" dirty="0" err="1"/>
              <a:t>autenticității</a:t>
            </a:r>
            <a:r>
              <a:rPr lang="en-US" sz="2800" dirty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86416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03F677-07EB-215F-F087-8F0EE641B866}"/>
              </a:ext>
            </a:extLst>
          </p:cNvPr>
          <p:cNvSpPr txBox="1"/>
          <p:nvPr/>
        </p:nvSpPr>
        <p:spPr>
          <a:xfrm>
            <a:off x="149901" y="464695"/>
            <a:ext cx="94138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Combaterea</a:t>
            </a:r>
            <a:r>
              <a:rPr lang="en-US" sz="4000" dirty="0"/>
              <a:t> </a:t>
            </a:r>
            <a:r>
              <a:rPr lang="en-US" sz="4000" dirty="0" err="1"/>
              <a:t>dezinformării</a:t>
            </a:r>
            <a:r>
              <a:rPr lang="en-US" sz="4000" dirty="0"/>
              <a:t>: </a:t>
            </a:r>
            <a:r>
              <a:rPr lang="en-US" sz="4000" dirty="0" err="1"/>
              <a:t>Rolul</a:t>
            </a:r>
            <a:r>
              <a:rPr lang="en-US" sz="4000" dirty="0"/>
              <a:t> </a:t>
            </a:r>
            <a:r>
              <a:rPr lang="en-US" sz="4000" dirty="0" err="1"/>
              <a:t>individului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7FFB1E-A6A0-CE32-826C-BED476241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811" y="1220508"/>
            <a:ext cx="3677163" cy="51727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D8E059-DEBA-B6B4-B527-EA1AB9E93BA4}"/>
              </a:ext>
            </a:extLst>
          </p:cNvPr>
          <p:cNvSpPr txBox="1"/>
          <p:nvPr/>
        </p:nvSpPr>
        <p:spPr>
          <a:xfrm>
            <a:off x="285026" y="1371281"/>
            <a:ext cx="631085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Gândire</a:t>
            </a:r>
            <a:r>
              <a:rPr lang="en-US" sz="3600" dirty="0"/>
              <a:t> </a:t>
            </a:r>
            <a:r>
              <a:rPr lang="en-US" sz="3600" dirty="0" err="1"/>
              <a:t>critică</a:t>
            </a:r>
            <a:r>
              <a:rPr lang="en-US" sz="3600" dirty="0"/>
              <a:t>: </a:t>
            </a:r>
            <a:r>
              <a:rPr lang="en-US" sz="3600" dirty="0" err="1"/>
              <a:t>analizarea</a:t>
            </a:r>
            <a:r>
              <a:rPr lang="en-US" sz="3600" dirty="0"/>
              <a:t> </a:t>
            </a:r>
            <a:r>
              <a:rPr lang="en-US" sz="3600" dirty="0" err="1"/>
              <a:t>critică</a:t>
            </a:r>
            <a:r>
              <a:rPr lang="en-US" sz="3600" dirty="0"/>
              <a:t> a </a:t>
            </a:r>
            <a:r>
              <a:rPr lang="en-US" sz="3600" dirty="0" err="1"/>
              <a:t>informațiilor</a:t>
            </a:r>
            <a:r>
              <a:rPr lang="en-US" sz="3600" dirty="0"/>
              <a:t>.</a:t>
            </a:r>
          </a:p>
          <a:p>
            <a:endParaRPr lang="en-US" sz="3600" dirty="0"/>
          </a:p>
          <a:p>
            <a:r>
              <a:rPr lang="en-US" sz="3600" dirty="0" err="1"/>
              <a:t>Educarea</a:t>
            </a:r>
            <a:r>
              <a:rPr lang="en-US" sz="3600" dirty="0"/>
              <a:t>: </a:t>
            </a:r>
            <a:r>
              <a:rPr lang="en-US" sz="3600" dirty="0" err="1"/>
              <a:t>dobândirea</a:t>
            </a:r>
            <a:r>
              <a:rPr lang="en-US" sz="3600" dirty="0"/>
              <a:t> de </a:t>
            </a:r>
            <a:r>
              <a:rPr lang="en-US" sz="3600" dirty="0" err="1"/>
              <a:t>competențe</a:t>
            </a:r>
            <a:r>
              <a:rPr lang="en-US" sz="3600" dirty="0"/>
              <a:t> </a:t>
            </a:r>
            <a:r>
              <a:rPr lang="en-US" sz="3600" dirty="0" err="1"/>
              <a:t>digitale</a:t>
            </a:r>
            <a:r>
              <a:rPr lang="en-US" sz="3600" dirty="0"/>
              <a:t>.</a:t>
            </a:r>
          </a:p>
          <a:p>
            <a:endParaRPr lang="en-US" sz="3600" dirty="0"/>
          </a:p>
          <a:p>
            <a:r>
              <a:rPr lang="en-US" sz="3600" dirty="0" err="1"/>
              <a:t>Participare</a:t>
            </a:r>
            <a:r>
              <a:rPr lang="en-US" sz="3600" dirty="0"/>
              <a:t> </a:t>
            </a:r>
            <a:r>
              <a:rPr lang="en-US" sz="3600" dirty="0" err="1"/>
              <a:t>activă</a:t>
            </a:r>
            <a:r>
              <a:rPr lang="en-US" sz="3600" dirty="0"/>
              <a:t>: </a:t>
            </a:r>
            <a:r>
              <a:rPr lang="en-US" sz="3600" dirty="0" err="1"/>
              <a:t>raportarea</a:t>
            </a:r>
            <a:r>
              <a:rPr lang="en-US" sz="3600" dirty="0"/>
              <a:t> </a:t>
            </a:r>
            <a:r>
              <a:rPr lang="en-US" sz="3600" dirty="0" err="1"/>
              <a:t>știrilor</a:t>
            </a:r>
            <a:r>
              <a:rPr lang="en-US" sz="3600" dirty="0"/>
              <a:t> false.</a:t>
            </a:r>
          </a:p>
        </p:txBody>
      </p:sp>
    </p:spTree>
    <p:extLst>
      <p:ext uri="{BB962C8B-B14F-4D97-AF65-F5344CB8AC3E}">
        <p14:creationId xmlns:p14="http://schemas.microsoft.com/office/powerpoint/2010/main" val="3696919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B60A7E-4B55-A725-49AD-4BCD7A24E9E5}"/>
              </a:ext>
            </a:extLst>
          </p:cNvPr>
          <p:cNvSpPr txBox="1"/>
          <p:nvPr/>
        </p:nvSpPr>
        <p:spPr>
          <a:xfrm>
            <a:off x="1304144" y="524656"/>
            <a:ext cx="8979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/>
              <a:t>Concluzii și apel la responsabilitate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A6B8DD-E2C9-1BE4-3F74-B18DF2B498C2}"/>
              </a:ext>
            </a:extLst>
          </p:cNvPr>
          <p:cNvSpPr txBox="1"/>
          <p:nvPr/>
        </p:nvSpPr>
        <p:spPr>
          <a:xfrm>
            <a:off x="884420" y="1858780"/>
            <a:ext cx="95637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Conștientizare</a:t>
            </a:r>
            <a:r>
              <a:rPr lang="en-US" sz="3600" dirty="0"/>
              <a:t>: </a:t>
            </a:r>
            <a:r>
              <a:rPr lang="en-US" sz="3600" dirty="0" err="1"/>
              <a:t>Înțelegerea</a:t>
            </a:r>
            <a:r>
              <a:rPr lang="en-US" sz="3600" dirty="0"/>
              <a:t> </a:t>
            </a:r>
            <a:r>
              <a:rPr lang="en-US" sz="3600" dirty="0" err="1"/>
              <a:t>naturii</a:t>
            </a:r>
            <a:r>
              <a:rPr lang="en-US" sz="3600" dirty="0"/>
              <a:t> </a:t>
            </a:r>
            <a:r>
              <a:rPr lang="en-US" sz="3600" dirty="0" err="1"/>
              <a:t>și</a:t>
            </a:r>
            <a:r>
              <a:rPr lang="en-US" sz="3600" dirty="0"/>
              <a:t> a </a:t>
            </a:r>
            <a:r>
              <a:rPr lang="en-US" sz="3600" dirty="0" err="1"/>
              <a:t>impactului</a:t>
            </a:r>
            <a:r>
              <a:rPr lang="en-US" sz="3600" dirty="0"/>
              <a:t> </a:t>
            </a:r>
            <a:r>
              <a:rPr lang="en-US" sz="3600" dirty="0" err="1"/>
              <a:t>dezinformării</a:t>
            </a:r>
            <a:r>
              <a:rPr lang="en-US" sz="3600" dirty="0"/>
              <a:t>.</a:t>
            </a:r>
          </a:p>
          <a:p>
            <a:r>
              <a:rPr lang="en-US" sz="3600" dirty="0" err="1"/>
              <a:t>Verificare</a:t>
            </a:r>
            <a:r>
              <a:rPr lang="en-US" sz="3600" dirty="0"/>
              <a:t>: </a:t>
            </a:r>
            <a:r>
              <a:rPr lang="en-US" sz="3600" dirty="0" err="1"/>
              <a:t>Utilizarea</a:t>
            </a:r>
            <a:r>
              <a:rPr lang="en-US" sz="3600" dirty="0"/>
              <a:t> </a:t>
            </a:r>
            <a:r>
              <a:rPr lang="en-US" sz="3600" dirty="0" err="1"/>
              <a:t>tehnicilor</a:t>
            </a:r>
            <a:r>
              <a:rPr lang="en-US" sz="3600" dirty="0"/>
              <a:t> de </a:t>
            </a:r>
            <a:r>
              <a:rPr lang="en-US" sz="3600" dirty="0" err="1"/>
              <a:t>verificare</a:t>
            </a:r>
            <a:r>
              <a:rPr lang="en-US" sz="3600" dirty="0"/>
              <a:t> a </a:t>
            </a:r>
            <a:r>
              <a:rPr lang="en-US" sz="3600" dirty="0" err="1"/>
              <a:t>informațiilor</a:t>
            </a:r>
            <a:r>
              <a:rPr lang="en-US" sz="3600" dirty="0"/>
              <a:t>. </a:t>
            </a:r>
          </a:p>
          <a:p>
            <a:r>
              <a:rPr lang="en-US" sz="3600" dirty="0" err="1"/>
              <a:t>Responsabilitate</a:t>
            </a:r>
            <a:r>
              <a:rPr lang="en-US" sz="3600" dirty="0"/>
              <a:t>: </a:t>
            </a:r>
            <a:r>
              <a:rPr lang="en-US" sz="3600" dirty="0" err="1"/>
              <a:t>Acționarea</a:t>
            </a:r>
            <a:r>
              <a:rPr lang="en-US" sz="3600" dirty="0"/>
              <a:t> </a:t>
            </a:r>
            <a:r>
              <a:rPr lang="en-US" sz="3600" dirty="0" err="1"/>
              <a:t>responsabil</a:t>
            </a:r>
            <a:r>
              <a:rPr lang="en-US" sz="3600" dirty="0"/>
              <a:t> cu </a:t>
            </a:r>
            <a:r>
              <a:rPr lang="en-US" sz="3600" dirty="0" err="1"/>
              <a:t>informațiile</a:t>
            </a:r>
            <a:r>
              <a:rPr lang="en-US" sz="3600" dirty="0"/>
              <a:t> online.</a:t>
            </a:r>
          </a:p>
        </p:txBody>
      </p:sp>
    </p:spTree>
    <p:extLst>
      <p:ext uri="{BB962C8B-B14F-4D97-AF65-F5344CB8AC3E}">
        <p14:creationId xmlns:p14="http://schemas.microsoft.com/office/powerpoint/2010/main" val="3892589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C0712B-0842-1DB1-8363-7363DB37B1CC}"/>
              </a:ext>
            </a:extLst>
          </p:cNvPr>
          <p:cNvSpPr txBox="1"/>
          <p:nvPr/>
        </p:nvSpPr>
        <p:spPr>
          <a:xfrm>
            <a:off x="1707614" y="1156771"/>
            <a:ext cx="892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Material realizat în cadrul programului Erasmus+ 2024-1-RO01-KA121-SCH-000216573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853A3F-3F04-12FA-F94E-AA45AE57B068}"/>
              </a:ext>
            </a:extLst>
          </p:cNvPr>
          <p:cNvSpPr txBox="1"/>
          <p:nvPr/>
        </p:nvSpPr>
        <p:spPr>
          <a:xfrm>
            <a:off x="1140246" y="2401932"/>
            <a:ext cx="62685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,,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Conţinutul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prezentului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material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reprezintă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responsabilitatea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exclusivă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a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autorilor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,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iar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Agenţia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Naţională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şi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Comisia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Europeană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nu sunt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responsabile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pentru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modul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în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care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va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fi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folosit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conţinutul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informaţiei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”. 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2C7C2D-91C8-34F2-99D8-8EC573343D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7557" y="4923127"/>
            <a:ext cx="1823720" cy="382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865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41</TotalTime>
  <Words>252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coranto-2</vt:lpstr>
      <vt:lpstr>Office Theme</vt:lpstr>
      <vt:lpstr>Dezinformarea în era digitală:Cum să identificăm știrile false</vt:lpstr>
      <vt:lpstr>Definiția și caracteristicile știrilor false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Ramona Iulia</dc:creator>
  <cp:lastModifiedBy>Isabela Miron Galati, Romania</cp:lastModifiedBy>
  <cp:revision>2</cp:revision>
  <dcterms:created xsi:type="dcterms:W3CDTF">2024-12-06T21:11:13Z</dcterms:created>
  <dcterms:modified xsi:type="dcterms:W3CDTF">2025-10-19T00:04:43Z</dcterms:modified>
</cp:coreProperties>
</file>