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4" r:id="rId1"/>
  </p:sldMasterIdLst>
  <p:sldIdLst>
    <p:sldId id="256" r:id="rId2"/>
    <p:sldId id="257" r:id="rId3"/>
    <p:sldId id="258" r:id="rId4"/>
    <p:sldId id="259" r:id="rId5"/>
    <p:sldId id="260" r:id="rId6"/>
    <p:sldId id="261" r:id="rId7"/>
    <p:sldId id="262" r:id="rId8"/>
    <p:sldId id="263" r:id="rId9"/>
    <p:sldId id="265" r:id="rId10"/>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335236-0E3A-4EC4-84F3-004874CFBECC}">
          <p14:sldIdLst>
            <p14:sldId id="256"/>
            <p14:sldId id="257"/>
            <p14:sldId id="258"/>
            <p14:sldId id="259"/>
            <p14:sldId id="260"/>
            <p14:sldId id="261"/>
            <p14:sldId id="262"/>
            <p14:sldId id="263"/>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58" d="100"/>
          <a:sy n="58" d="100"/>
        </p:scale>
        <p:origin x="9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DC012560-7EED-4B09-80EB-8B5BC94D330F}" type="datetimeFigureOut">
              <a:rPr lang="ro-RO" smtClean="0"/>
              <a:t>19.10.2025</a:t>
            </a:fld>
            <a:endParaRPr lang="ro-RO"/>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ro-RO"/>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3AE936B-A03D-4CF8-895A-509653F904A5}" type="slidenum">
              <a:rPr lang="ro-RO" smtClean="0"/>
              <a:t>‹#›</a:t>
            </a:fld>
            <a:endParaRPr lang="ro-RO"/>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0617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012560-7EED-4B09-80EB-8B5BC94D330F}" type="datetimeFigureOut">
              <a:rPr lang="ro-RO" smtClean="0"/>
              <a:t>19.10.2025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3AE936B-A03D-4CF8-895A-509653F904A5}" type="slidenum">
              <a:rPr lang="ro-RO" smtClean="0"/>
              <a:t>‹#›</a:t>
            </a:fld>
            <a:endParaRPr lang="ro-RO"/>
          </a:p>
        </p:txBody>
      </p:sp>
    </p:spTree>
    <p:extLst>
      <p:ext uri="{BB962C8B-B14F-4D97-AF65-F5344CB8AC3E}">
        <p14:creationId xmlns:p14="http://schemas.microsoft.com/office/powerpoint/2010/main" val="57655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012560-7EED-4B09-80EB-8B5BC94D330F}" type="datetimeFigureOut">
              <a:rPr lang="ro-RO" smtClean="0"/>
              <a:t>19.10.2025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3AE936B-A03D-4CF8-895A-509653F904A5}" type="slidenum">
              <a:rPr lang="ro-RO" smtClean="0"/>
              <a:t>‹#›</a:t>
            </a:fld>
            <a:endParaRPr lang="ro-RO"/>
          </a:p>
        </p:txBody>
      </p:sp>
    </p:spTree>
    <p:extLst>
      <p:ext uri="{BB962C8B-B14F-4D97-AF65-F5344CB8AC3E}">
        <p14:creationId xmlns:p14="http://schemas.microsoft.com/office/powerpoint/2010/main" val="1249530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012560-7EED-4B09-80EB-8B5BC94D330F}" type="datetimeFigureOut">
              <a:rPr lang="ro-RO" smtClean="0"/>
              <a:t>19.10.2025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3AE936B-A03D-4CF8-895A-509653F904A5}" type="slidenum">
              <a:rPr lang="ro-RO" smtClean="0"/>
              <a:t>‹#›</a:t>
            </a:fld>
            <a:endParaRPr lang="ro-RO"/>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36082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012560-7EED-4B09-80EB-8B5BC94D330F}" type="datetimeFigureOut">
              <a:rPr lang="ro-RO" smtClean="0"/>
              <a:t>19.10.2025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3AE936B-A03D-4CF8-895A-509653F904A5}" type="slidenum">
              <a:rPr lang="ro-RO" smtClean="0"/>
              <a:t>‹#›</a:t>
            </a:fld>
            <a:endParaRPr lang="ro-RO"/>
          </a:p>
        </p:txBody>
      </p:sp>
    </p:spTree>
    <p:extLst>
      <p:ext uri="{BB962C8B-B14F-4D97-AF65-F5344CB8AC3E}">
        <p14:creationId xmlns:p14="http://schemas.microsoft.com/office/powerpoint/2010/main" val="828787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C012560-7EED-4B09-80EB-8B5BC94D330F}" type="datetimeFigureOut">
              <a:rPr lang="ro-RO" smtClean="0"/>
              <a:t>19.10.2025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43AE936B-A03D-4CF8-895A-509653F904A5}" type="slidenum">
              <a:rPr lang="ro-RO" smtClean="0"/>
              <a:t>‹#›</a:t>
            </a:fld>
            <a:endParaRPr lang="ro-RO"/>
          </a:p>
        </p:txBody>
      </p:sp>
    </p:spTree>
    <p:extLst>
      <p:ext uri="{BB962C8B-B14F-4D97-AF65-F5344CB8AC3E}">
        <p14:creationId xmlns:p14="http://schemas.microsoft.com/office/powerpoint/2010/main" val="1514935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C012560-7EED-4B09-80EB-8B5BC94D330F}" type="datetimeFigureOut">
              <a:rPr lang="ro-RO" smtClean="0"/>
              <a:t>19.10.2025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43AE936B-A03D-4CF8-895A-509653F904A5}" type="slidenum">
              <a:rPr lang="ro-RO" smtClean="0"/>
              <a:t>‹#›</a:t>
            </a:fld>
            <a:endParaRPr lang="ro-RO"/>
          </a:p>
        </p:txBody>
      </p:sp>
    </p:spTree>
    <p:extLst>
      <p:ext uri="{BB962C8B-B14F-4D97-AF65-F5344CB8AC3E}">
        <p14:creationId xmlns:p14="http://schemas.microsoft.com/office/powerpoint/2010/main" val="3013155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012560-7EED-4B09-80EB-8B5BC94D330F}" type="datetimeFigureOut">
              <a:rPr lang="ro-RO" smtClean="0"/>
              <a:t>19.10.2025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3AE936B-A03D-4CF8-895A-509653F904A5}" type="slidenum">
              <a:rPr lang="ro-RO" smtClean="0"/>
              <a:t>‹#›</a:t>
            </a:fld>
            <a:endParaRPr lang="ro-RO"/>
          </a:p>
        </p:txBody>
      </p:sp>
    </p:spTree>
    <p:extLst>
      <p:ext uri="{BB962C8B-B14F-4D97-AF65-F5344CB8AC3E}">
        <p14:creationId xmlns:p14="http://schemas.microsoft.com/office/powerpoint/2010/main" val="1195052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012560-7EED-4B09-80EB-8B5BC94D330F}" type="datetimeFigureOut">
              <a:rPr lang="ro-RO" smtClean="0"/>
              <a:t>19.10.2025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3AE936B-A03D-4CF8-895A-509653F904A5}" type="slidenum">
              <a:rPr lang="ro-RO" smtClean="0"/>
              <a:t>‹#›</a:t>
            </a:fld>
            <a:endParaRPr lang="ro-RO"/>
          </a:p>
        </p:txBody>
      </p:sp>
    </p:spTree>
    <p:extLst>
      <p:ext uri="{BB962C8B-B14F-4D97-AF65-F5344CB8AC3E}">
        <p14:creationId xmlns:p14="http://schemas.microsoft.com/office/powerpoint/2010/main" val="2787939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8CF1B58B-59E8-4B53-A2AB-0817556A4FFB}" type="datetimeFigureOut">
              <a:rPr lang="ro-RO" smtClean="0"/>
              <a:t>19.10.2025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1FB4FDC-220F-4CA1-A2DA-98DD37DF5D82}" type="slidenum">
              <a:rPr lang="ro-RO" smtClean="0"/>
              <a:t>‹#›</a:t>
            </a:fld>
            <a:endParaRPr lang="ro-RO"/>
          </a:p>
        </p:txBody>
      </p:sp>
    </p:spTree>
    <p:extLst>
      <p:ext uri="{BB962C8B-B14F-4D97-AF65-F5344CB8AC3E}">
        <p14:creationId xmlns:p14="http://schemas.microsoft.com/office/powerpoint/2010/main" val="1010812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012560-7EED-4B09-80EB-8B5BC94D330F}" type="datetimeFigureOut">
              <a:rPr lang="ro-RO" smtClean="0"/>
              <a:t>19.10.2025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3AE936B-A03D-4CF8-895A-509653F904A5}" type="slidenum">
              <a:rPr lang="ro-RO" smtClean="0"/>
              <a:t>‹#›</a:t>
            </a:fld>
            <a:endParaRPr lang="ro-RO"/>
          </a:p>
        </p:txBody>
      </p:sp>
    </p:spTree>
    <p:extLst>
      <p:ext uri="{BB962C8B-B14F-4D97-AF65-F5344CB8AC3E}">
        <p14:creationId xmlns:p14="http://schemas.microsoft.com/office/powerpoint/2010/main" val="291666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012560-7EED-4B09-80EB-8B5BC94D330F}" type="datetimeFigureOut">
              <a:rPr lang="ro-RO" smtClean="0"/>
              <a:t>19.10.2025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3AE936B-A03D-4CF8-895A-509653F904A5}" type="slidenum">
              <a:rPr lang="ro-RO" smtClean="0"/>
              <a:t>‹#›</a:t>
            </a:fld>
            <a:endParaRPr lang="ro-RO"/>
          </a:p>
        </p:txBody>
      </p:sp>
    </p:spTree>
    <p:extLst>
      <p:ext uri="{BB962C8B-B14F-4D97-AF65-F5344CB8AC3E}">
        <p14:creationId xmlns:p14="http://schemas.microsoft.com/office/powerpoint/2010/main" val="242769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012560-7EED-4B09-80EB-8B5BC94D330F}" type="datetimeFigureOut">
              <a:rPr lang="ro-RO" smtClean="0"/>
              <a:t>19.10.2025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3AE936B-A03D-4CF8-895A-509653F904A5}" type="slidenum">
              <a:rPr lang="ro-RO" smtClean="0"/>
              <a:t>‹#›</a:t>
            </a:fld>
            <a:endParaRPr lang="ro-RO"/>
          </a:p>
        </p:txBody>
      </p:sp>
    </p:spTree>
    <p:extLst>
      <p:ext uri="{BB962C8B-B14F-4D97-AF65-F5344CB8AC3E}">
        <p14:creationId xmlns:p14="http://schemas.microsoft.com/office/powerpoint/2010/main" val="160462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012560-7EED-4B09-80EB-8B5BC94D330F}" type="datetimeFigureOut">
              <a:rPr lang="ro-RO" smtClean="0"/>
              <a:t>19.10.2025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43AE936B-A03D-4CF8-895A-509653F904A5}" type="slidenum">
              <a:rPr lang="ro-RO" smtClean="0"/>
              <a:t>‹#›</a:t>
            </a:fld>
            <a:endParaRPr lang="ro-RO"/>
          </a:p>
        </p:txBody>
      </p:sp>
    </p:spTree>
    <p:extLst>
      <p:ext uri="{BB962C8B-B14F-4D97-AF65-F5344CB8AC3E}">
        <p14:creationId xmlns:p14="http://schemas.microsoft.com/office/powerpoint/2010/main" val="1265918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012560-7EED-4B09-80EB-8B5BC94D330F}" type="datetimeFigureOut">
              <a:rPr lang="ro-RO" smtClean="0"/>
              <a:t>19.10.2025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43AE936B-A03D-4CF8-895A-509653F904A5}" type="slidenum">
              <a:rPr lang="ro-RO" smtClean="0"/>
              <a:t>‹#›</a:t>
            </a:fld>
            <a:endParaRPr lang="ro-RO"/>
          </a:p>
        </p:txBody>
      </p:sp>
    </p:spTree>
    <p:extLst>
      <p:ext uri="{BB962C8B-B14F-4D97-AF65-F5344CB8AC3E}">
        <p14:creationId xmlns:p14="http://schemas.microsoft.com/office/powerpoint/2010/main" val="265531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12560-7EED-4B09-80EB-8B5BC94D330F}" type="datetimeFigureOut">
              <a:rPr lang="ro-RO" smtClean="0"/>
              <a:t>19.10.2025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43AE936B-A03D-4CF8-895A-509653F904A5}" type="slidenum">
              <a:rPr lang="ro-RO" smtClean="0"/>
              <a:t>‹#›</a:t>
            </a:fld>
            <a:endParaRPr lang="ro-RO"/>
          </a:p>
        </p:txBody>
      </p:sp>
    </p:spTree>
    <p:extLst>
      <p:ext uri="{BB962C8B-B14F-4D97-AF65-F5344CB8AC3E}">
        <p14:creationId xmlns:p14="http://schemas.microsoft.com/office/powerpoint/2010/main" val="259097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012560-7EED-4B09-80EB-8B5BC94D330F}" type="datetimeFigureOut">
              <a:rPr lang="ro-RO" smtClean="0"/>
              <a:t>19.10.2025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3AE936B-A03D-4CF8-895A-509653F904A5}" type="slidenum">
              <a:rPr lang="ro-RO" smtClean="0"/>
              <a:t>‹#›</a:t>
            </a:fld>
            <a:endParaRPr lang="ro-RO"/>
          </a:p>
        </p:txBody>
      </p:sp>
    </p:spTree>
    <p:extLst>
      <p:ext uri="{BB962C8B-B14F-4D97-AF65-F5344CB8AC3E}">
        <p14:creationId xmlns:p14="http://schemas.microsoft.com/office/powerpoint/2010/main" val="2489791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012560-7EED-4B09-80EB-8B5BC94D330F}" type="datetimeFigureOut">
              <a:rPr lang="ro-RO" smtClean="0"/>
              <a:t>19.10.2025</a:t>
            </a:fld>
            <a:endParaRPr lang="ro-RO"/>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AE936B-A03D-4CF8-895A-509653F904A5}" type="slidenum">
              <a:rPr lang="ro-RO" smtClean="0"/>
              <a:t>‹#›</a:t>
            </a:fld>
            <a:endParaRPr lang="ro-RO"/>
          </a:p>
        </p:txBody>
      </p:sp>
    </p:spTree>
    <p:extLst>
      <p:ext uri="{BB962C8B-B14F-4D97-AF65-F5344CB8AC3E}">
        <p14:creationId xmlns:p14="http://schemas.microsoft.com/office/powerpoint/2010/main" val="4245686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DC012560-7EED-4B09-80EB-8B5BC94D330F}" type="datetimeFigureOut">
              <a:rPr lang="ro-RO" smtClean="0"/>
              <a:t>19.10.2025</a:t>
            </a:fld>
            <a:endParaRPr lang="ro-RO"/>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ro-RO"/>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43AE936B-A03D-4CF8-895A-509653F904A5}" type="slidenum">
              <a:rPr lang="ro-RO" smtClean="0"/>
              <a:t>‹#›</a:t>
            </a:fld>
            <a:endParaRPr lang="ro-RO"/>
          </a:p>
        </p:txBody>
      </p:sp>
    </p:spTree>
    <p:extLst>
      <p:ext uri="{BB962C8B-B14F-4D97-AF65-F5344CB8AC3E}">
        <p14:creationId xmlns:p14="http://schemas.microsoft.com/office/powerpoint/2010/main" val="2414166090"/>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2"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9600" dirty="0">
                <a:latin typeface="Bodoni MT Black" panose="02070A03080606020203" pitchFamily="18" charset="0"/>
              </a:rPr>
              <a:t>FAKE NEWS</a:t>
            </a:r>
            <a:endParaRPr lang="ro-RO" sz="9600" dirty="0">
              <a:latin typeface="Bodoni MT Black" panose="02070A03080606020203" pitchFamily="18" charset="0"/>
            </a:endParaRPr>
          </a:p>
        </p:txBody>
      </p:sp>
    </p:spTree>
    <p:extLst>
      <p:ext uri="{BB962C8B-B14F-4D97-AF65-F5344CB8AC3E}">
        <p14:creationId xmlns:p14="http://schemas.microsoft.com/office/powerpoint/2010/main" val="4076025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322" y="3423048"/>
            <a:ext cx="10394708" cy="588846"/>
          </a:xfrm>
        </p:spPr>
        <p:txBody>
          <a:bodyPr>
            <a:normAutofit/>
          </a:bodyPr>
          <a:lstStyle/>
          <a:p>
            <a:pPr marR="0" rtl="0"/>
            <a:r>
              <a:rPr lang="ro-RO" sz="3600" b="0" i="0" u="none" strike="noStrike" baseline="0" dirty="0">
                <a:solidFill>
                  <a:srgbClr val="222222"/>
                </a:solidFill>
                <a:latin typeface="Arial" panose="020B0604020202020204" pitchFamily="34" charset="0"/>
              </a:rPr>
              <a:t>Introducere</a:t>
            </a:r>
          </a:p>
        </p:txBody>
      </p:sp>
      <p:sp>
        <p:nvSpPr>
          <p:cNvPr id="3" name="Text Placeholder 2"/>
          <p:cNvSpPr>
            <a:spLocks noGrp="1"/>
          </p:cNvSpPr>
          <p:nvPr>
            <p:ph type="body" sz="half" idx="2"/>
          </p:nvPr>
        </p:nvSpPr>
        <p:spPr>
          <a:xfrm>
            <a:off x="324762" y="4011894"/>
            <a:ext cx="10545401" cy="1474506"/>
          </a:xfrm>
        </p:spPr>
        <p:txBody>
          <a:bodyPr>
            <a:noAutofit/>
          </a:bodyPr>
          <a:lstStyle/>
          <a:p>
            <a:pPr marR="0" lvl="1" algn="just" rtl="0"/>
            <a:r>
              <a:rPr lang="ro-RO" sz="1600" b="0" i="0" u="none" strike="noStrike" baseline="0" dirty="0">
                <a:solidFill>
                  <a:srgbClr val="222222"/>
                </a:solidFill>
                <a:latin typeface="Century" panose="02040604050505020304" pitchFamily="18" charset="0"/>
              </a:rPr>
              <a:t>Fake news reprezintă o problemă globală, afectând toate aspectele vieții publice, inclusiv alegerile democratice. Acest referat își propune să analizeze modul în care fake news influențează alegerile prezidențiale din România, mecanismele de propagare și măsurile necesare pentru combaterea acestui fenomen.</a:t>
            </a:r>
          </a:p>
        </p:txBody>
      </p:sp>
      <p:pic>
        <p:nvPicPr>
          <p:cNvPr id="20" name="Picture Placeholder 19"/>
          <p:cNvPicPr>
            <a:picLocks noGrp="1" noChangeAspect="1"/>
          </p:cNvPicPr>
          <p:nvPr>
            <p:ph type="pic" idx="1"/>
          </p:nvPr>
        </p:nvPicPr>
        <p:blipFill>
          <a:blip r:embed="rId2">
            <a:extLst>
              <a:ext uri="{28A0092B-C50C-407E-A947-70E740481C1C}">
                <a14:useLocalDpi xmlns:a14="http://schemas.microsoft.com/office/drawing/2010/main" val="0"/>
              </a:ext>
            </a:extLst>
          </a:blip>
          <a:srcRect t="22665" b="22665"/>
          <a:stretch>
            <a:fillRect/>
          </a:stretch>
        </p:blipFill>
        <p:spPr>
          <a:xfrm>
            <a:off x="781962" y="129665"/>
            <a:ext cx="10088201" cy="3101350"/>
          </a:xfrm>
          <a:prstGeom prst="roundRect">
            <a:avLst>
              <a:gd name="adj" fmla="val 16667"/>
            </a:avLst>
          </a:prstGeom>
          <a:ln>
            <a:solidFill>
              <a:schemeClr val="tx1"/>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43638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082" y="249194"/>
            <a:ext cx="10396882" cy="1151965"/>
          </a:xfrm>
        </p:spPr>
        <p:txBody>
          <a:bodyPr>
            <a:noAutofit/>
          </a:bodyPr>
          <a:lstStyle/>
          <a:p>
            <a:pPr marR="0" rtl="0"/>
            <a:r>
              <a:rPr lang="ro-RO" sz="4000" b="0" i="0" u="none" strike="noStrike" baseline="0" dirty="0">
                <a:solidFill>
                  <a:srgbClr val="222222"/>
                </a:solidFill>
                <a:latin typeface="Arial" panose="020B0604020202020204" pitchFamily="34" charset="0"/>
              </a:rPr>
              <a:t>1. Ce sunt fake news și cum influențează alegerile?</a:t>
            </a:r>
          </a:p>
        </p:txBody>
      </p:sp>
      <p:sp>
        <p:nvSpPr>
          <p:cNvPr id="3" name="Text Placeholder 2"/>
          <p:cNvSpPr>
            <a:spLocks noGrp="1"/>
          </p:cNvSpPr>
          <p:nvPr>
            <p:ph type="body" idx="1"/>
          </p:nvPr>
        </p:nvSpPr>
        <p:spPr>
          <a:xfrm>
            <a:off x="834082" y="1560888"/>
            <a:ext cx="10396883" cy="3311189"/>
          </a:xfrm>
        </p:spPr>
        <p:txBody>
          <a:bodyPr>
            <a:normAutofit fontScale="85000" lnSpcReduction="10000"/>
          </a:bodyPr>
          <a:lstStyle/>
          <a:p>
            <a:pPr marR="0" lvl="0" algn="just" rtl="0"/>
            <a:r>
              <a:rPr lang="ro-RO" b="0" i="0" u="none" strike="noStrike" baseline="0" dirty="0">
                <a:solidFill>
                  <a:srgbClr val="222222"/>
                </a:solidFill>
                <a:latin typeface="Arial" panose="020B0604020202020204" pitchFamily="34" charset="0"/>
              </a:rPr>
              <a:t>Fake news se referă la informații false sau înșelătoare prezentate ca știri legitime, cu scopul de a manipula opiniile sau comportamentele publice. În context electoral, acestea sunt folosite pentru:</a:t>
            </a:r>
          </a:p>
          <a:p>
            <a:pPr marR="0" lvl="1" algn="just" rtl="0"/>
            <a:r>
              <a:rPr lang="ro-RO" b="0" i="0" u="none" strike="noStrike" baseline="0" dirty="0">
                <a:solidFill>
                  <a:srgbClr val="222222"/>
                </a:solidFill>
                <a:latin typeface="Arial" panose="020B0604020202020204" pitchFamily="34" charset="0"/>
              </a:rPr>
              <a:t>Discreditarea candidaților prin răspândirea de zvonuri sau informații neverificate.</a:t>
            </a:r>
          </a:p>
          <a:p>
            <a:pPr marR="0" lvl="1" algn="just" rtl="0"/>
            <a:endParaRPr lang="ro-RO" b="0" i="0" u="none" strike="noStrike" baseline="0" dirty="0">
              <a:solidFill>
                <a:srgbClr val="222222"/>
              </a:solidFill>
              <a:latin typeface="Arial" panose="020B0604020202020204" pitchFamily="34" charset="0"/>
            </a:endParaRPr>
          </a:p>
          <a:p>
            <a:pPr marR="0" lvl="1" algn="just" rtl="0"/>
            <a:r>
              <a:rPr lang="it-IT" b="0" i="0" u="none" strike="noStrike" baseline="0" dirty="0">
                <a:solidFill>
                  <a:srgbClr val="222222"/>
                </a:solidFill>
                <a:latin typeface="Arial" panose="020B0604020202020204" pitchFamily="34" charset="0"/>
              </a:rPr>
              <a:t>Divizarea electoratului pe teme sensibile (corupție, identitate națională, suveranitate, religie, homosexualitate).</a:t>
            </a:r>
          </a:p>
          <a:p>
            <a:pPr marR="0" lvl="1" algn="just" rtl="0"/>
            <a:endParaRPr lang="ro-RO" b="0" i="0" u="none" strike="noStrike" baseline="0" dirty="0">
              <a:solidFill>
                <a:srgbClr val="222222"/>
              </a:solidFill>
              <a:latin typeface="Arial" panose="020B0604020202020204" pitchFamily="34" charset="0"/>
            </a:endParaRPr>
          </a:p>
          <a:p>
            <a:pPr marR="0" lvl="1" algn="just" rtl="0"/>
            <a:r>
              <a:rPr lang="it-IT" b="0" i="0" u="none" strike="noStrike" baseline="0" dirty="0">
                <a:solidFill>
                  <a:srgbClr val="222222"/>
                </a:solidFill>
                <a:latin typeface="Arial" panose="020B0604020202020204" pitchFamily="34" charset="0"/>
              </a:rPr>
              <a:t>Manipularea preferințelor electorale prin crearea unei imagini favorabile unui candidat sau defavorabile altuia.</a:t>
            </a:r>
          </a:p>
          <a:p>
            <a:pPr marR="0" lvl="1" rtl="0"/>
            <a:endParaRPr lang="ro-RO" b="0" i="0" u="none" strike="noStrike" baseline="0" dirty="0">
              <a:solidFill>
                <a:srgbClr val="222222"/>
              </a:solidFill>
              <a:latin typeface="Arial" panose="020B0604020202020204" pitchFamily="34" charset="0"/>
            </a:endParaRPr>
          </a:p>
        </p:txBody>
      </p:sp>
    </p:spTree>
    <p:extLst>
      <p:ext uri="{BB962C8B-B14F-4D97-AF65-F5344CB8AC3E}">
        <p14:creationId xmlns:p14="http://schemas.microsoft.com/office/powerpoint/2010/main" val="3243715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131" y="240957"/>
            <a:ext cx="10396882" cy="1151965"/>
          </a:xfrm>
        </p:spPr>
        <p:txBody>
          <a:bodyPr>
            <a:noAutofit/>
          </a:bodyPr>
          <a:lstStyle/>
          <a:p>
            <a:pPr marR="0" rtl="0"/>
            <a:r>
              <a:rPr lang="pt-BR" sz="4000" b="0" i="0" u="none" strike="noStrike" baseline="0" dirty="0">
                <a:solidFill>
                  <a:srgbClr val="222222"/>
                </a:solidFill>
                <a:latin typeface="Arial" panose="020B0604020202020204" pitchFamily="34" charset="0"/>
              </a:rPr>
              <a:t>2. Metode de propagare a dezinformării</a:t>
            </a:r>
          </a:p>
        </p:txBody>
      </p:sp>
      <p:sp>
        <p:nvSpPr>
          <p:cNvPr id="3" name="Text Placeholder 2"/>
          <p:cNvSpPr>
            <a:spLocks noGrp="1"/>
          </p:cNvSpPr>
          <p:nvPr>
            <p:ph type="body" idx="1"/>
          </p:nvPr>
        </p:nvSpPr>
        <p:spPr>
          <a:xfrm>
            <a:off x="801130" y="1478510"/>
            <a:ext cx="10396883" cy="3311189"/>
          </a:xfrm>
        </p:spPr>
        <p:txBody>
          <a:bodyPr>
            <a:normAutofit/>
          </a:bodyPr>
          <a:lstStyle/>
          <a:p>
            <a:pPr marR="0" lvl="0" algn="just" rtl="0"/>
            <a:r>
              <a:rPr lang="ro-RO" sz="1700" b="0" i="0" u="none" strike="noStrike" baseline="0" dirty="0">
                <a:solidFill>
                  <a:srgbClr val="222222"/>
                </a:solidFill>
                <a:latin typeface="Arial" panose="020B0604020202020204" pitchFamily="34" charset="0"/>
              </a:rPr>
              <a:t>Fake news în alegerile din România se propagă prin:</a:t>
            </a:r>
          </a:p>
          <a:p>
            <a:pPr marR="0" lvl="1" algn="just" rtl="0"/>
            <a:r>
              <a:rPr lang="ro-RO" sz="1700" b="0" i="0" u="none" strike="noStrike" baseline="0" dirty="0">
                <a:solidFill>
                  <a:srgbClr val="222222"/>
                </a:solidFill>
                <a:latin typeface="Arial" panose="020B0604020202020204" pitchFamily="34" charset="0"/>
              </a:rPr>
              <a:t>Social Media: Platforme precum Facebook</a:t>
            </a:r>
            <a:r>
              <a:rPr lang="en-GB" sz="1700" b="0" i="0" u="none" strike="noStrike" dirty="0">
                <a:solidFill>
                  <a:srgbClr val="222222"/>
                </a:solidFill>
                <a:latin typeface="Arial" panose="020B0604020202020204" pitchFamily="34" charset="0"/>
              </a:rPr>
              <a:t> </a:t>
            </a:r>
            <a:r>
              <a:rPr lang="ro-RO" sz="1700" b="0" i="0" u="none" strike="noStrike" baseline="0" dirty="0">
                <a:solidFill>
                  <a:srgbClr val="222222"/>
                </a:solidFill>
                <a:latin typeface="Arial" panose="020B0604020202020204" pitchFamily="34" charset="0"/>
              </a:rPr>
              <a:t>sau TikTok facilitează răspândirea rapidă a conținutului fals.</a:t>
            </a:r>
          </a:p>
          <a:p>
            <a:pPr marR="0" lvl="1" algn="just" rtl="0"/>
            <a:r>
              <a:rPr lang="ro-RO" sz="1700" b="0" i="0" u="none" strike="noStrike" baseline="0" dirty="0">
                <a:solidFill>
                  <a:srgbClr val="222222"/>
                </a:solidFill>
                <a:latin typeface="Arial" panose="020B0604020202020204" pitchFamily="34" charset="0"/>
              </a:rPr>
              <a:t>Website-uri obscure: Publicații pseudo-jurnalistice care promovează teorii conspiraționiste.</a:t>
            </a:r>
          </a:p>
          <a:p>
            <a:pPr marR="0" lvl="1" algn="just" rtl="0"/>
            <a:r>
              <a:rPr lang="ro-RO" sz="1700" b="0" i="0" u="none" strike="noStrike" baseline="0" dirty="0">
                <a:solidFill>
                  <a:srgbClr val="222222"/>
                </a:solidFill>
                <a:latin typeface="Arial" panose="020B0604020202020204" pitchFamily="34" charset="0"/>
              </a:rPr>
              <a:t>Grupuri de mesagerie privată: WhatsApp și Telegram devin spații de viralizare a mesajelor greu de verificat.</a:t>
            </a:r>
          </a:p>
          <a:p>
            <a:pPr marR="0" lvl="1" algn="just" rtl="0"/>
            <a:r>
              <a:rPr lang="ro-RO" sz="1700" b="0" i="0" u="none" strike="noStrike" baseline="0" dirty="0">
                <a:solidFill>
                  <a:srgbClr val="222222"/>
                </a:solidFill>
                <a:latin typeface="Arial" panose="020B0604020202020204" pitchFamily="34" charset="0"/>
              </a:rPr>
              <a:t>Boti și conturi false: Acestea amplifică mesajele manipulative pentru a crea impresia unui consens public.</a:t>
            </a:r>
          </a:p>
        </p:txBody>
      </p:sp>
    </p:spTree>
    <p:extLst>
      <p:ext uri="{BB962C8B-B14F-4D97-AF65-F5344CB8AC3E}">
        <p14:creationId xmlns:p14="http://schemas.microsoft.com/office/powerpoint/2010/main" val="20044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369" y="199768"/>
            <a:ext cx="10396882" cy="1151965"/>
          </a:xfrm>
        </p:spPr>
        <p:txBody>
          <a:bodyPr>
            <a:noAutofit/>
          </a:bodyPr>
          <a:lstStyle/>
          <a:p>
            <a:pPr marR="0" rtl="0"/>
            <a:r>
              <a:rPr lang="ro-RO" sz="4000" b="0" i="0" u="none" strike="noStrike" baseline="0" dirty="0">
                <a:solidFill>
                  <a:srgbClr val="222222"/>
                </a:solidFill>
                <a:latin typeface="Arial" panose="020B0604020202020204" pitchFamily="34" charset="0"/>
              </a:rPr>
              <a:t>3. Exemple de fake news în alegerile din România</a:t>
            </a:r>
          </a:p>
        </p:txBody>
      </p:sp>
      <p:sp>
        <p:nvSpPr>
          <p:cNvPr id="3" name="Text Placeholder 2"/>
          <p:cNvSpPr>
            <a:spLocks noGrp="1"/>
          </p:cNvSpPr>
          <p:nvPr>
            <p:ph type="body" idx="1"/>
          </p:nvPr>
        </p:nvSpPr>
        <p:spPr>
          <a:xfrm>
            <a:off x="809368" y="1351733"/>
            <a:ext cx="10396883" cy="3311189"/>
          </a:xfrm>
        </p:spPr>
        <p:txBody>
          <a:bodyPr>
            <a:normAutofit/>
          </a:bodyPr>
          <a:lstStyle/>
          <a:p>
            <a:pPr marR="0" lvl="0" algn="just" rtl="0"/>
            <a:r>
              <a:rPr lang="ro-RO" sz="1700" b="0" i="0" u="none" strike="noStrike" baseline="0" dirty="0">
                <a:solidFill>
                  <a:srgbClr val="222222"/>
                </a:solidFill>
                <a:latin typeface="Arial" panose="020B0604020202020204" pitchFamily="34" charset="0"/>
              </a:rPr>
              <a:t>În trecut, alegerile din România au fost marcate de diverse episoade de dezinformare:</a:t>
            </a:r>
          </a:p>
          <a:p>
            <a:pPr marR="0" lvl="1" algn="just" rtl="0"/>
            <a:r>
              <a:rPr lang="ro-RO" sz="1700" b="0" i="0" u="none" strike="noStrike" baseline="0" dirty="0">
                <a:solidFill>
                  <a:srgbClr val="222222"/>
                </a:solidFill>
                <a:latin typeface="Arial" panose="020B0604020202020204" pitchFamily="34" charset="0"/>
              </a:rPr>
              <a:t>În 2019, zvonuri despre fraude masive au circulat intens în ziua votului, deși nu existau dovezi.</a:t>
            </a:r>
          </a:p>
          <a:p>
            <a:pPr marR="0" lvl="1" algn="just" rtl="0"/>
            <a:endParaRPr lang="ro-RO" sz="1700" b="0" i="0" u="none" strike="noStrike" baseline="0" dirty="0">
              <a:solidFill>
                <a:srgbClr val="222222"/>
              </a:solidFill>
              <a:latin typeface="Arial" panose="020B0604020202020204" pitchFamily="34" charset="0"/>
            </a:endParaRPr>
          </a:p>
          <a:p>
            <a:pPr marR="0" lvl="1" algn="just" rtl="0"/>
            <a:r>
              <a:rPr lang="ro-RO" sz="1700" b="0" i="0" u="none" strike="noStrike" baseline="0" dirty="0">
                <a:solidFill>
                  <a:srgbClr val="222222"/>
                </a:solidFill>
                <a:latin typeface="Arial" panose="020B0604020202020204" pitchFamily="34" charset="0"/>
              </a:rPr>
              <a:t>În 2024, se anticipează intensificarea campaniilor de dezinformare legate de teme precum influența străină, integritatea candidaților și măsuri economice false.</a:t>
            </a:r>
          </a:p>
        </p:txBody>
      </p:sp>
    </p:spTree>
    <p:extLst>
      <p:ext uri="{BB962C8B-B14F-4D97-AF65-F5344CB8AC3E}">
        <p14:creationId xmlns:p14="http://schemas.microsoft.com/office/powerpoint/2010/main" val="159293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790" y="306860"/>
            <a:ext cx="10396882" cy="1151965"/>
          </a:xfrm>
        </p:spPr>
        <p:txBody>
          <a:bodyPr>
            <a:noAutofit/>
          </a:bodyPr>
          <a:lstStyle/>
          <a:p>
            <a:pPr marR="0" rtl="0"/>
            <a:r>
              <a:rPr lang="ro-RO" sz="4000" b="0" i="0" u="none" strike="noStrike" baseline="0" dirty="0">
                <a:solidFill>
                  <a:srgbClr val="222222"/>
                </a:solidFill>
                <a:latin typeface="Arial" panose="020B0604020202020204" pitchFamily="34" charset="0"/>
              </a:rPr>
              <a:t>4. Impactul asupra electoratului</a:t>
            </a:r>
          </a:p>
        </p:txBody>
      </p:sp>
      <p:sp>
        <p:nvSpPr>
          <p:cNvPr id="3" name="Text Placeholder 2"/>
          <p:cNvSpPr>
            <a:spLocks noGrp="1"/>
          </p:cNvSpPr>
          <p:nvPr>
            <p:ph type="body" idx="1"/>
          </p:nvPr>
        </p:nvSpPr>
        <p:spPr>
          <a:xfrm>
            <a:off x="1031790" y="1289039"/>
            <a:ext cx="10396883" cy="3311189"/>
          </a:xfrm>
        </p:spPr>
        <p:txBody>
          <a:bodyPr/>
          <a:lstStyle/>
          <a:p>
            <a:pPr marR="0" lvl="1" algn="just" rtl="0"/>
            <a:r>
              <a:rPr lang="ro-RO" sz="1700" b="0" i="0" u="none" strike="noStrike" baseline="0" dirty="0">
                <a:solidFill>
                  <a:srgbClr val="222222"/>
                </a:solidFill>
                <a:latin typeface="Arial" panose="020B0604020202020204" pitchFamily="34" charset="0"/>
              </a:rPr>
              <a:t>Scăderea încrederii în procesul electoral și instituții.</a:t>
            </a:r>
          </a:p>
          <a:p>
            <a:pPr marR="0" lvl="1" algn="just" rtl="0"/>
            <a:endParaRPr lang="ro-RO" sz="1700" b="0" i="0" u="none" strike="noStrike" baseline="0" dirty="0">
              <a:solidFill>
                <a:srgbClr val="222222"/>
              </a:solidFill>
              <a:latin typeface="Arial" panose="020B0604020202020204" pitchFamily="34" charset="0"/>
            </a:endParaRPr>
          </a:p>
          <a:p>
            <a:pPr marR="0" lvl="1" algn="just" rtl="0"/>
            <a:r>
              <a:rPr lang="ro-RO" sz="1700" b="0" i="0" u="none" strike="noStrike" baseline="0" dirty="0">
                <a:solidFill>
                  <a:srgbClr val="222222"/>
                </a:solidFill>
                <a:latin typeface="Arial" panose="020B0604020202020204" pitchFamily="34" charset="0"/>
              </a:rPr>
              <a:t>Mobilizarea pe baze false: Electoratul poate fi influențat să voteze pe baza unor informații eronate.</a:t>
            </a:r>
          </a:p>
          <a:p>
            <a:pPr marR="0" lvl="1" algn="just" rtl="0"/>
            <a:endParaRPr lang="ro-RO" sz="1700" b="0" i="0" u="none" strike="noStrike" baseline="0" dirty="0">
              <a:solidFill>
                <a:srgbClr val="222222"/>
              </a:solidFill>
              <a:latin typeface="Arial" panose="020B0604020202020204" pitchFamily="34" charset="0"/>
            </a:endParaRPr>
          </a:p>
          <a:p>
            <a:pPr marR="0" lvl="1" algn="just" rtl="0"/>
            <a:r>
              <a:rPr lang="ro-RO" sz="1700" b="0" i="0" u="none" strike="noStrike" baseline="0" dirty="0">
                <a:solidFill>
                  <a:srgbClr val="222222"/>
                </a:solidFill>
                <a:latin typeface="Arial" panose="020B0604020202020204" pitchFamily="34" charset="0"/>
              </a:rPr>
              <a:t>Polarizare extremă: Fake news creează diviziuni artificiale între grupurile sociale.</a:t>
            </a:r>
          </a:p>
          <a:p>
            <a:pPr marR="0" lvl="1" rtl="0"/>
            <a:endParaRPr lang="ro-RO" b="0" i="0" u="none" strike="noStrike" baseline="0" dirty="0">
              <a:solidFill>
                <a:srgbClr val="222222"/>
              </a:solidFill>
              <a:latin typeface="Arial" panose="020B0604020202020204" pitchFamily="34" charset="0"/>
            </a:endParaRPr>
          </a:p>
        </p:txBody>
      </p:sp>
    </p:spTree>
    <p:extLst>
      <p:ext uri="{BB962C8B-B14F-4D97-AF65-F5344CB8AC3E}">
        <p14:creationId xmlns:p14="http://schemas.microsoft.com/office/powerpoint/2010/main" val="3446933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369" y="59724"/>
            <a:ext cx="10396882" cy="1151965"/>
          </a:xfrm>
        </p:spPr>
        <p:txBody>
          <a:bodyPr>
            <a:noAutofit/>
          </a:bodyPr>
          <a:lstStyle/>
          <a:p>
            <a:pPr marR="0" rtl="0"/>
            <a:r>
              <a:rPr lang="ro-RO" sz="4000" b="0" i="0" u="none" strike="noStrike" baseline="0" dirty="0">
                <a:solidFill>
                  <a:srgbClr val="222222"/>
                </a:solidFill>
                <a:latin typeface="Arial" panose="020B0604020202020204" pitchFamily="34" charset="0"/>
              </a:rPr>
              <a:t>5. Măsuri de combatere a fenomenului fake news</a:t>
            </a:r>
          </a:p>
        </p:txBody>
      </p:sp>
      <p:sp>
        <p:nvSpPr>
          <p:cNvPr id="3" name="Text Placeholder 2"/>
          <p:cNvSpPr>
            <a:spLocks noGrp="1"/>
          </p:cNvSpPr>
          <p:nvPr>
            <p:ph type="body" idx="1"/>
          </p:nvPr>
        </p:nvSpPr>
        <p:spPr>
          <a:xfrm>
            <a:off x="809368" y="1700931"/>
            <a:ext cx="10396883" cy="3311189"/>
          </a:xfrm>
        </p:spPr>
        <p:txBody>
          <a:bodyPr>
            <a:noAutofit/>
          </a:bodyPr>
          <a:lstStyle/>
          <a:p>
            <a:pPr marL="0" marR="0" lvl="0" indent="0" rtl="0">
              <a:buNone/>
            </a:pPr>
            <a:r>
              <a:rPr lang="it-IT" sz="1600" b="0" i="0" u="none" strike="noStrike" baseline="0" dirty="0">
                <a:solidFill>
                  <a:srgbClr val="222222"/>
                </a:solidFill>
                <a:latin typeface="Arial" panose="020B0604020202020204" pitchFamily="34" charset="0"/>
              </a:rPr>
              <a:t>Pentru a ne proteja de fake news, sunt necesare:</a:t>
            </a:r>
          </a:p>
          <a:p>
            <a:pPr lvl="1" algn="just">
              <a:buFont typeface="Wingdings" panose="05000000000000000000" pitchFamily="2" charset="2"/>
              <a:buChar char="v"/>
            </a:pPr>
            <a:r>
              <a:rPr lang="ro-RO" sz="1600" b="0" i="0" u="none" strike="noStrike" baseline="0" dirty="0">
                <a:solidFill>
                  <a:srgbClr val="222222"/>
                </a:solidFill>
                <a:latin typeface="Arial" panose="020B0604020202020204" pitchFamily="34" charset="0"/>
              </a:rPr>
              <a:t>Educația media: Campanii pentru educarea populației despre cum să identifice știrile false.</a:t>
            </a:r>
          </a:p>
          <a:p>
            <a:pPr lvl="1" algn="just">
              <a:buFont typeface="Wingdings" panose="05000000000000000000" pitchFamily="2" charset="2"/>
              <a:buChar char="v"/>
            </a:pPr>
            <a:endParaRPr lang="ro-RO" sz="1600" b="0" i="0" u="none" strike="noStrike" baseline="0" dirty="0">
              <a:solidFill>
                <a:srgbClr val="222222"/>
              </a:solidFill>
              <a:latin typeface="Arial" panose="020B0604020202020204" pitchFamily="34" charset="0"/>
            </a:endParaRPr>
          </a:p>
          <a:p>
            <a:pPr lvl="1" algn="just">
              <a:buFont typeface="Wingdings" panose="05000000000000000000" pitchFamily="2" charset="2"/>
              <a:buChar char="v"/>
            </a:pPr>
            <a:r>
              <a:rPr lang="ro-RO" sz="1600" b="0" i="0" u="none" strike="noStrike" baseline="0" dirty="0">
                <a:solidFill>
                  <a:srgbClr val="222222"/>
                </a:solidFill>
                <a:latin typeface="Arial" panose="020B0604020202020204" pitchFamily="34" charset="0"/>
              </a:rPr>
              <a:t>Reglementări legale: Implementarea unor sancțiuni pentru răspândirea intenționată a dezinformării.</a:t>
            </a:r>
          </a:p>
          <a:p>
            <a:pPr lvl="1" algn="just">
              <a:buFont typeface="Wingdings" panose="05000000000000000000" pitchFamily="2" charset="2"/>
              <a:buChar char="v"/>
            </a:pPr>
            <a:endParaRPr lang="ro-RO" sz="1600" b="0" i="0" u="none" strike="noStrike" baseline="0" dirty="0">
              <a:solidFill>
                <a:srgbClr val="222222"/>
              </a:solidFill>
              <a:latin typeface="Arial" panose="020B0604020202020204" pitchFamily="34" charset="0"/>
            </a:endParaRPr>
          </a:p>
          <a:p>
            <a:pPr lvl="1" algn="just">
              <a:buFont typeface="Wingdings" panose="05000000000000000000" pitchFamily="2" charset="2"/>
              <a:buChar char="v"/>
            </a:pPr>
            <a:r>
              <a:rPr lang="ro-RO" sz="1600" b="0" i="0" u="none" strike="noStrike" baseline="0" dirty="0">
                <a:solidFill>
                  <a:srgbClr val="222222"/>
                </a:solidFill>
                <a:latin typeface="Arial" panose="020B0604020202020204" pitchFamily="34" charset="0"/>
              </a:rPr>
              <a:t>Colaborarea cu platformele online: Facebook, Google și alte companii trebuie să își intensifice eforturile de eliminare a conținutului fals.</a:t>
            </a:r>
          </a:p>
          <a:p>
            <a:pPr lvl="1" algn="just">
              <a:buFont typeface="Wingdings" panose="05000000000000000000" pitchFamily="2" charset="2"/>
              <a:buChar char="v"/>
            </a:pPr>
            <a:endParaRPr lang="ro-RO" sz="1600" b="0" i="0" u="none" strike="noStrike" baseline="0" dirty="0">
              <a:solidFill>
                <a:srgbClr val="222222"/>
              </a:solidFill>
              <a:latin typeface="Arial" panose="020B0604020202020204" pitchFamily="34" charset="0"/>
            </a:endParaRPr>
          </a:p>
          <a:p>
            <a:pPr lvl="1" algn="just">
              <a:buFont typeface="Wingdings" panose="05000000000000000000" pitchFamily="2" charset="2"/>
              <a:buChar char="v"/>
            </a:pPr>
            <a:r>
              <a:rPr lang="ro-RO" sz="1600" b="0" i="0" u="none" strike="noStrike" baseline="0" dirty="0">
                <a:solidFill>
                  <a:srgbClr val="222222"/>
                </a:solidFill>
                <a:latin typeface="Arial" panose="020B0604020202020204" pitchFamily="34" charset="0"/>
              </a:rPr>
              <a:t>Monitorizare independentă: ONG-uri și instituții specializate pot ajuta la identificarea și demontarea rapidă a fake news.</a:t>
            </a:r>
          </a:p>
        </p:txBody>
      </p:sp>
    </p:spTree>
    <p:extLst>
      <p:ext uri="{BB962C8B-B14F-4D97-AF65-F5344CB8AC3E}">
        <p14:creationId xmlns:p14="http://schemas.microsoft.com/office/powerpoint/2010/main" val="3994768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377" y="2949768"/>
            <a:ext cx="10394708" cy="588846"/>
          </a:xfrm>
        </p:spPr>
        <p:txBody>
          <a:bodyPr>
            <a:normAutofit/>
          </a:bodyPr>
          <a:lstStyle/>
          <a:p>
            <a:pPr marR="0" rtl="0"/>
            <a:r>
              <a:rPr lang="ro-RO" sz="3600" b="0" i="0" u="none" strike="noStrike" baseline="0" dirty="0">
                <a:solidFill>
                  <a:srgbClr val="222222"/>
                </a:solidFill>
                <a:latin typeface="Arial" panose="020B0604020202020204" pitchFamily="34" charset="0"/>
              </a:rPr>
              <a:t>Concluzie</a:t>
            </a:r>
          </a:p>
        </p:txBody>
      </p:sp>
      <p:sp>
        <p:nvSpPr>
          <p:cNvPr id="3" name="Text Placeholder 2"/>
          <p:cNvSpPr>
            <a:spLocks noGrp="1"/>
          </p:cNvSpPr>
          <p:nvPr>
            <p:ph type="body" sz="half" idx="2"/>
          </p:nvPr>
        </p:nvSpPr>
        <p:spPr>
          <a:xfrm>
            <a:off x="222527" y="3538613"/>
            <a:ext cx="10610230" cy="1774791"/>
          </a:xfrm>
        </p:spPr>
        <p:txBody>
          <a:bodyPr>
            <a:noAutofit/>
          </a:bodyPr>
          <a:lstStyle/>
          <a:p>
            <a:pPr lvl="1" algn="just"/>
            <a:r>
              <a:rPr lang="ro-RO" sz="1600" b="0" i="0" u="none" strike="noStrike" baseline="0" dirty="0">
                <a:solidFill>
                  <a:srgbClr val="222222"/>
                </a:solidFill>
                <a:latin typeface="Century" panose="02040604050505020304" pitchFamily="18" charset="0"/>
              </a:rPr>
              <a:t>Fake news reprezintă o amenințare reală pentru democrație, iar alegerile prezidențiale din România, 2024, nu fac excepție. Este esențial ca autoritățile, societatea civilă și cetățenii să conlucreze pentru a preveni și combate dezinformarea. Numai prin informare corectă și transparență se poate asigura un proces electoral echitabil și credibil</a:t>
            </a:r>
            <a:r>
              <a:rPr lang="ro-RO" sz="1600" dirty="0">
                <a:solidFill>
                  <a:srgbClr val="222222"/>
                </a:solidFill>
                <a:latin typeface="Century" panose="02040604050505020304" pitchFamily="18" charset="0"/>
              </a:rPr>
              <a:t>.</a:t>
            </a:r>
            <a:r>
              <a:rPr lang="ro-RO" sz="1600" dirty="0">
                <a:solidFill>
                  <a:srgbClr val="222222"/>
                </a:solidFill>
                <a:latin typeface="Britannic Bold" panose="020B0903060703020204" pitchFamily="34" charset="0"/>
              </a:rPr>
              <a:t>NU CREDE IN TOT</a:t>
            </a:r>
            <a:r>
              <a:rPr lang="en-GB" sz="1600" dirty="0">
                <a:solidFill>
                  <a:srgbClr val="222222"/>
                </a:solidFill>
                <a:latin typeface="Britannic Bold" panose="020B0903060703020204" pitchFamily="34" charset="0"/>
              </a:rPr>
              <a:t> </a:t>
            </a:r>
            <a:r>
              <a:rPr lang="ro-RO" sz="1600" dirty="0">
                <a:solidFill>
                  <a:srgbClr val="222222"/>
                </a:solidFill>
                <a:latin typeface="Britannic Bold" panose="020B0903060703020204" pitchFamily="34" charset="0"/>
              </a:rPr>
              <a:t>CE TI SE</a:t>
            </a:r>
            <a:r>
              <a:rPr lang="en-GB" sz="1600" dirty="0">
                <a:solidFill>
                  <a:srgbClr val="222222"/>
                </a:solidFill>
                <a:latin typeface="Britannic Bold" panose="020B0903060703020204" pitchFamily="34" charset="0"/>
              </a:rPr>
              <a:t> </a:t>
            </a:r>
            <a:r>
              <a:rPr lang="ro-RO" sz="1600" dirty="0">
                <a:solidFill>
                  <a:srgbClr val="222222"/>
                </a:solidFill>
                <a:latin typeface="Britannic Bold" panose="020B0903060703020204" pitchFamily="34" charset="0"/>
              </a:rPr>
              <a:t>SPUNE ALEGE</a:t>
            </a:r>
            <a:r>
              <a:rPr lang="en-GB" sz="1600" dirty="0">
                <a:solidFill>
                  <a:srgbClr val="222222"/>
                </a:solidFill>
                <a:latin typeface="Britannic Bold" panose="020B0903060703020204" pitchFamily="34" charset="0"/>
              </a:rPr>
              <a:t> </a:t>
            </a:r>
            <a:r>
              <a:rPr lang="ro-RO" sz="1600" dirty="0">
                <a:solidFill>
                  <a:srgbClr val="222222"/>
                </a:solidFill>
                <a:latin typeface="Britannic Bold" panose="020B0903060703020204" pitchFamily="34" charset="0"/>
              </a:rPr>
              <a:t>INFORMAT</a:t>
            </a:r>
            <a:r>
              <a:rPr lang="en-GB" sz="1600" dirty="0">
                <a:solidFill>
                  <a:srgbClr val="222222"/>
                </a:solidFill>
                <a:latin typeface="Britannic Bold" panose="020B0903060703020204" pitchFamily="34" charset="0"/>
              </a:rPr>
              <a:t>.</a:t>
            </a:r>
            <a:endParaRPr lang="ro-RO" sz="1600" b="0" i="0" u="none" strike="noStrike" baseline="0" dirty="0">
              <a:solidFill>
                <a:srgbClr val="222222"/>
              </a:solidFill>
              <a:latin typeface="Britannic Bold" panose="020B0903060703020204" pitchFamily="34" charset="0"/>
            </a:endParaRPr>
          </a:p>
          <a:p>
            <a:pPr marR="0" lvl="1" rtl="0"/>
            <a:endParaRPr lang="ro-RO" sz="1600" b="0" i="0" u="none" strike="noStrike" baseline="0" dirty="0">
              <a:solidFill>
                <a:srgbClr val="1F4D78"/>
              </a:solidFill>
              <a:latin typeface="Century" panose="02040604050505020304" pitchFamily="18" charset="0"/>
            </a:endParaRPr>
          </a:p>
        </p:txBody>
      </p:sp>
      <p:pic>
        <p:nvPicPr>
          <p:cNvPr id="14" name="Picture Placeholder 13"/>
          <p:cNvPicPr>
            <a:picLocks noGrp="1" noChangeAspect="1"/>
          </p:cNvPicPr>
          <p:nvPr>
            <p:ph type="pic" idx="1"/>
          </p:nvPr>
        </p:nvPicPr>
        <p:blipFill>
          <a:blip r:embed="rId2">
            <a:extLst>
              <a:ext uri="{28A0092B-C50C-407E-A947-70E740481C1C}">
                <a14:useLocalDpi xmlns:a14="http://schemas.microsoft.com/office/drawing/2010/main" val="0"/>
              </a:ext>
            </a:extLst>
          </a:blip>
          <a:srcRect t="27303" b="27303"/>
          <a:stretch>
            <a:fillRect/>
          </a:stretch>
        </p:blipFill>
        <p:spPr>
          <a:xfrm>
            <a:off x="633107" y="-247447"/>
            <a:ext cx="10405247" cy="3197214"/>
          </a:xfrm>
          <a:prstGeom prst="rect">
            <a:avLst/>
          </a:prstGeom>
          <a:solidFill>
            <a:srgbClr val="FFFFFF">
              <a:shade val="85000"/>
            </a:srgbClr>
          </a:solidFill>
          <a:ln w="101600" cap="sq">
            <a:gradFill>
              <a:gsLst>
                <a:gs pos="0">
                  <a:schemeClr val="bg1">
                    <a:lumMod val="65000"/>
                  </a:schemeClr>
                </a:gs>
                <a:gs pos="100000">
                  <a:schemeClr val="tx1">
                    <a:lumMod val="75000"/>
                    <a:lumOff val="25000"/>
                  </a:schemeClr>
                </a:gs>
                <a:gs pos="0">
                  <a:schemeClr val="tx1">
                    <a:lumMod val="50000"/>
                    <a:lumOff val="50000"/>
                  </a:schemeClr>
                </a:gs>
              </a:gsLst>
              <a:lin ang="5400000" scaled="1"/>
            </a:gra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142819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C0712B-0842-1DB1-8363-7363DB37B1CC}"/>
              </a:ext>
            </a:extLst>
          </p:cNvPr>
          <p:cNvSpPr txBox="1"/>
          <p:nvPr/>
        </p:nvSpPr>
        <p:spPr>
          <a:xfrm>
            <a:off x="1707614" y="1156771"/>
            <a:ext cx="8923663" cy="369332"/>
          </a:xfrm>
          <a:prstGeom prst="rect">
            <a:avLst/>
          </a:prstGeom>
          <a:noFill/>
        </p:spPr>
        <p:txBody>
          <a:bodyPr wrap="square" rtlCol="0">
            <a:spAutoFit/>
          </a:bodyPr>
          <a:lstStyle/>
          <a:p>
            <a:r>
              <a:rPr lang="ro-RO" dirty="0"/>
              <a:t>Material realizat în cadrul programului Erasmus+ 2024-1-RO01-KA121-SCH-000216573</a:t>
            </a:r>
            <a:endParaRPr lang="en-US" dirty="0"/>
          </a:p>
        </p:txBody>
      </p:sp>
      <p:sp>
        <p:nvSpPr>
          <p:cNvPr id="4" name="TextBox 3">
            <a:extLst>
              <a:ext uri="{FF2B5EF4-FFF2-40B4-BE49-F238E27FC236}">
                <a16:creationId xmlns:a16="http://schemas.microsoft.com/office/drawing/2014/main" id="{92853A3F-3F04-12FA-F94E-AA45AE57B068}"/>
              </a:ext>
            </a:extLst>
          </p:cNvPr>
          <p:cNvSpPr txBox="1"/>
          <p:nvPr/>
        </p:nvSpPr>
        <p:spPr>
          <a:xfrm>
            <a:off x="1140246" y="2401932"/>
            <a:ext cx="6268596" cy="1200329"/>
          </a:xfrm>
          <a:prstGeom prst="rect">
            <a:avLst/>
          </a:prstGeom>
          <a:noFill/>
        </p:spPr>
        <p:txBody>
          <a:bodyPr wrap="square">
            <a:spAutoFit/>
          </a:bodyPr>
          <a:lstStyle/>
          <a:p>
            <a:r>
              <a:rPr lang="en-US" b="0" i="0" dirty="0">
                <a:solidFill>
                  <a:srgbClr val="666666"/>
                </a:solidFill>
                <a:effectLst/>
                <a:latin typeface="coranto-2"/>
              </a:rPr>
              <a:t>,,</a:t>
            </a:r>
            <a:r>
              <a:rPr lang="en-US" b="0" i="0" dirty="0" err="1">
                <a:solidFill>
                  <a:srgbClr val="666666"/>
                </a:solidFill>
                <a:effectLst/>
                <a:latin typeface="coranto-2"/>
              </a:rPr>
              <a:t>Conţinutul</a:t>
            </a:r>
            <a:r>
              <a:rPr lang="en-US" b="0" i="0" dirty="0">
                <a:solidFill>
                  <a:srgbClr val="666666"/>
                </a:solidFill>
                <a:effectLst/>
                <a:latin typeface="coranto-2"/>
              </a:rPr>
              <a:t> </a:t>
            </a:r>
            <a:r>
              <a:rPr lang="en-US" b="0" i="0" dirty="0" err="1">
                <a:solidFill>
                  <a:srgbClr val="666666"/>
                </a:solidFill>
                <a:effectLst/>
                <a:latin typeface="coranto-2"/>
              </a:rPr>
              <a:t>prezentului</a:t>
            </a:r>
            <a:r>
              <a:rPr lang="en-US" b="0" i="0" dirty="0">
                <a:solidFill>
                  <a:srgbClr val="666666"/>
                </a:solidFill>
                <a:effectLst/>
                <a:latin typeface="coranto-2"/>
              </a:rPr>
              <a:t> material </a:t>
            </a:r>
            <a:r>
              <a:rPr lang="en-US" b="0" i="0" dirty="0" err="1">
                <a:solidFill>
                  <a:srgbClr val="666666"/>
                </a:solidFill>
                <a:effectLst/>
                <a:latin typeface="coranto-2"/>
              </a:rPr>
              <a:t>reprezintă</a:t>
            </a:r>
            <a:r>
              <a:rPr lang="en-US" b="0" i="0" dirty="0">
                <a:solidFill>
                  <a:srgbClr val="666666"/>
                </a:solidFill>
                <a:effectLst/>
                <a:latin typeface="coranto-2"/>
              </a:rPr>
              <a:t> </a:t>
            </a:r>
            <a:r>
              <a:rPr lang="en-US" b="0" i="0" dirty="0" err="1">
                <a:solidFill>
                  <a:srgbClr val="666666"/>
                </a:solidFill>
                <a:effectLst/>
                <a:latin typeface="coranto-2"/>
              </a:rPr>
              <a:t>responsabilitatea</a:t>
            </a:r>
            <a:r>
              <a:rPr lang="en-US" b="0" i="0" dirty="0">
                <a:solidFill>
                  <a:srgbClr val="666666"/>
                </a:solidFill>
                <a:effectLst/>
                <a:latin typeface="coranto-2"/>
              </a:rPr>
              <a:t> </a:t>
            </a:r>
            <a:r>
              <a:rPr lang="en-US" b="0" i="0" dirty="0" err="1">
                <a:solidFill>
                  <a:srgbClr val="666666"/>
                </a:solidFill>
                <a:effectLst/>
                <a:latin typeface="coranto-2"/>
              </a:rPr>
              <a:t>exclusivă</a:t>
            </a:r>
            <a:r>
              <a:rPr lang="en-US" b="0" i="0" dirty="0">
                <a:solidFill>
                  <a:srgbClr val="666666"/>
                </a:solidFill>
                <a:effectLst/>
                <a:latin typeface="coranto-2"/>
              </a:rPr>
              <a:t> a </a:t>
            </a:r>
            <a:r>
              <a:rPr lang="en-US" b="0" i="0" dirty="0" err="1">
                <a:solidFill>
                  <a:srgbClr val="666666"/>
                </a:solidFill>
                <a:effectLst/>
                <a:latin typeface="coranto-2"/>
              </a:rPr>
              <a:t>autorilor</a:t>
            </a:r>
            <a:r>
              <a:rPr lang="en-US" b="0" i="0" dirty="0">
                <a:solidFill>
                  <a:srgbClr val="666666"/>
                </a:solidFill>
                <a:effectLst/>
                <a:latin typeface="coranto-2"/>
              </a:rPr>
              <a:t>, </a:t>
            </a:r>
            <a:r>
              <a:rPr lang="en-US" b="0" i="0" dirty="0" err="1">
                <a:solidFill>
                  <a:srgbClr val="666666"/>
                </a:solidFill>
                <a:effectLst/>
                <a:latin typeface="coranto-2"/>
              </a:rPr>
              <a:t>iar</a:t>
            </a:r>
            <a:r>
              <a:rPr lang="en-US" b="0" i="0" dirty="0">
                <a:solidFill>
                  <a:srgbClr val="666666"/>
                </a:solidFill>
                <a:effectLst/>
                <a:latin typeface="coranto-2"/>
              </a:rPr>
              <a:t> </a:t>
            </a:r>
            <a:r>
              <a:rPr lang="en-US" b="0" i="0" dirty="0" err="1">
                <a:solidFill>
                  <a:srgbClr val="666666"/>
                </a:solidFill>
                <a:effectLst/>
                <a:latin typeface="coranto-2"/>
              </a:rPr>
              <a:t>Agenţia</a:t>
            </a:r>
            <a:r>
              <a:rPr lang="en-US" b="0" i="0" dirty="0">
                <a:solidFill>
                  <a:srgbClr val="666666"/>
                </a:solidFill>
                <a:effectLst/>
                <a:latin typeface="coranto-2"/>
              </a:rPr>
              <a:t> </a:t>
            </a:r>
            <a:r>
              <a:rPr lang="en-US" b="0" i="0" dirty="0" err="1">
                <a:solidFill>
                  <a:srgbClr val="666666"/>
                </a:solidFill>
                <a:effectLst/>
                <a:latin typeface="coranto-2"/>
              </a:rPr>
              <a:t>Naţională</a:t>
            </a:r>
            <a:r>
              <a:rPr lang="en-US" b="0" i="0" dirty="0">
                <a:solidFill>
                  <a:srgbClr val="666666"/>
                </a:solidFill>
                <a:effectLst/>
                <a:latin typeface="coranto-2"/>
              </a:rPr>
              <a:t> </a:t>
            </a:r>
            <a:r>
              <a:rPr lang="en-US" b="0" i="0" dirty="0" err="1">
                <a:solidFill>
                  <a:srgbClr val="666666"/>
                </a:solidFill>
                <a:effectLst/>
                <a:latin typeface="coranto-2"/>
              </a:rPr>
              <a:t>şi</a:t>
            </a:r>
            <a:r>
              <a:rPr lang="en-US" b="0" i="0" dirty="0">
                <a:solidFill>
                  <a:srgbClr val="666666"/>
                </a:solidFill>
                <a:effectLst/>
                <a:latin typeface="coranto-2"/>
              </a:rPr>
              <a:t> Comisia </a:t>
            </a:r>
            <a:r>
              <a:rPr lang="en-US" b="0" i="0" dirty="0" err="1">
                <a:solidFill>
                  <a:srgbClr val="666666"/>
                </a:solidFill>
                <a:effectLst/>
                <a:latin typeface="coranto-2"/>
              </a:rPr>
              <a:t>Europeană</a:t>
            </a:r>
            <a:r>
              <a:rPr lang="en-US" b="0" i="0" dirty="0">
                <a:solidFill>
                  <a:srgbClr val="666666"/>
                </a:solidFill>
                <a:effectLst/>
                <a:latin typeface="coranto-2"/>
              </a:rPr>
              <a:t> nu sunt </a:t>
            </a:r>
            <a:r>
              <a:rPr lang="en-US" b="0" i="0" dirty="0" err="1">
                <a:solidFill>
                  <a:srgbClr val="666666"/>
                </a:solidFill>
                <a:effectLst/>
                <a:latin typeface="coranto-2"/>
              </a:rPr>
              <a:t>responsabile</a:t>
            </a:r>
            <a:r>
              <a:rPr lang="en-US" b="0" i="0" dirty="0">
                <a:solidFill>
                  <a:srgbClr val="666666"/>
                </a:solidFill>
                <a:effectLst/>
                <a:latin typeface="coranto-2"/>
              </a:rPr>
              <a:t> </a:t>
            </a:r>
            <a:r>
              <a:rPr lang="en-US" b="0" i="0" dirty="0" err="1">
                <a:solidFill>
                  <a:srgbClr val="666666"/>
                </a:solidFill>
                <a:effectLst/>
                <a:latin typeface="coranto-2"/>
              </a:rPr>
              <a:t>pentru</a:t>
            </a:r>
            <a:r>
              <a:rPr lang="en-US" b="0" i="0" dirty="0">
                <a:solidFill>
                  <a:srgbClr val="666666"/>
                </a:solidFill>
                <a:effectLst/>
                <a:latin typeface="coranto-2"/>
              </a:rPr>
              <a:t> </a:t>
            </a:r>
            <a:r>
              <a:rPr lang="en-US" b="0" i="0" dirty="0" err="1">
                <a:solidFill>
                  <a:srgbClr val="666666"/>
                </a:solidFill>
                <a:effectLst/>
                <a:latin typeface="coranto-2"/>
              </a:rPr>
              <a:t>modul</a:t>
            </a:r>
            <a:r>
              <a:rPr lang="en-US" b="0" i="0" dirty="0">
                <a:solidFill>
                  <a:srgbClr val="666666"/>
                </a:solidFill>
                <a:effectLst/>
                <a:latin typeface="coranto-2"/>
              </a:rPr>
              <a:t> </a:t>
            </a:r>
            <a:r>
              <a:rPr lang="en-US" b="0" i="0" dirty="0" err="1">
                <a:solidFill>
                  <a:srgbClr val="666666"/>
                </a:solidFill>
                <a:effectLst/>
                <a:latin typeface="coranto-2"/>
              </a:rPr>
              <a:t>în</a:t>
            </a:r>
            <a:r>
              <a:rPr lang="en-US" b="0" i="0" dirty="0">
                <a:solidFill>
                  <a:srgbClr val="666666"/>
                </a:solidFill>
                <a:effectLst/>
                <a:latin typeface="coranto-2"/>
              </a:rPr>
              <a:t> care </a:t>
            </a:r>
            <a:r>
              <a:rPr lang="en-US" b="0" i="0" dirty="0" err="1">
                <a:solidFill>
                  <a:srgbClr val="666666"/>
                </a:solidFill>
                <a:effectLst/>
                <a:latin typeface="coranto-2"/>
              </a:rPr>
              <a:t>va</a:t>
            </a:r>
            <a:r>
              <a:rPr lang="en-US" b="0" i="0" dirty="0">
                <a:solidFill>
                  <a:srgbClr val="666666"/>
                </a:solidFill>
                <a:effectLst/>
                <a:latin typeface="coranto-2"/>
              </a:rPr>
              <a:t> fi </a:t>
            </a:r>
            <a:r>
              <a:rPr lang="en-US" b="0" i="0" dirty="0" err="1">
                <a:solidFill>
                  <a:srgbClr val="666666"/>
                </a:solidFill>
                <a:effectLst/>
                <a:latin typeface="coranto-2"/>
              </a:rPr>
              <a:t>folosit</a:t>
            </a:r>
            <a:r>
              <a:rPr lang="en-US" b="0" i="0" dirty="0">
                <a:solidFill>
                  <a:srgbClr val="666666"/>
                </a:solidFill>
                <a:effectLst/>
                <a:latin typeface="coranto-2"/>
              </a:rPr>
              <a:t> </a:t>
            </a:r>
            <a:r>
              <a:rPr lang="en-US" b="0" i="0" dirty="0" err="1">
                <a:solidFill>
                  <a:srgbClr val="666666"/>
                </a:solidFill>
                <a:effectLst/>
                <a:latin typeface="coranto-2"/>
              </a:rPr>
              <a:t>conţinutul</a:t>
            </a:r>
            <a:r>
              <a:rPr lang="en-US" b="0" i="0" dirty="0">
                <a:solidFill>
                  <a:srgbClr val="666666"/>
                </a:solidFill>
                <a:effectLst/>
                <a:latin typeface="coranto-2"/>
              </a:rPr>
              <a:t> </a:t>
            </a:r>
            <a:r>
              <a:rPr lang="en-US" b="0" i="0" dirty="0" err="1">
                <a:solidFill>
                  <a:srgbClr val="666666"/>
                </a:solidFill>
                <a:effectLst/>
                <a:latin typeface="coranto-2"/>
              </a:rPr>
              <a:t>informaţiei</a:t>
            </a:r>
            <a:r>
              <a:rPr lang="en-US" b="0" i="0" dirty="0">
                <a:solidFill>
                  <a:srgbClr val="666666"/>
                </a:solidFill>
                <a:effectLst/>
                <a:latin typeface="coranto-2"/>
              </a:rPr>
              <a:t>”. </a:t>
            </a:r>
            <a:endParaRPr lang="en-US" dirty="0"/>
          </a:p>
        </p:txBody>
      </p:sp>
      <p:pic>
        <p:nvPicPr>
          <p:cNvPr id="7" name="Picture 6">
            <a:extLst>
              <a:ext uri="{FF2B5EF4-FFF2-40B4-BE49-F238E27FC236}">
                <a16:creationId xmlns:a16="http://schemas.microsoft.com/office/drawing/2014/main" id="{162C7C2D-91C8-34F2-99D8-8EC573343DD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7557" y="4923127"/>
            <a:ext cx="1823720" cy="382905"/>
          </a:xfrm>
          <a:prstGeom prst="rect">
            <a:avLst/>
          </a:prstGeom>
          <a:noFill/>
          <a:ln>
            <a:noFill/>
          </a:ln>
        </p:spPr>
      </p:pic>
    </p:spTree>
    <p:extLst>
      <p:ext uri="{BB962C8B-B14F-4D97-AF65-F5344CB8AC3E}">
        <p14:creationId xmlns:p14="http://schemas.microsoft.com/office/powerpoint/2010/main" val="1558657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FAKE NEWS</Template>
  <TotalTime>5</TotalTime>
  <Words>509</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Bodoni MT Black</vt:lpstr>
      <vt:lpstr>Britannic Bold</vt:lpstr>
      <vt:lpstr>Century</vt:lpstr>
      <vt:lpstr>coranto-2</vt:lpstr>
      <vt:lpstr>Impact</vt:lpstr>
      <vt:lpstr>Wingdings</vt:lpstr>
      <vt:lpstr>Main Event</vt:lpstr>
      <vt:lpstr>FAKE NEWS</vt:lpstr>
      <vt:lpstr>Introducere</vt:lpstr>
      <vt:lpstr>1. Ce sunt fake news și cum influențează alegerile?</vt:lpstr>
      <vt:lpstr>2. Metode de propagare a dezinformării</vt:lpstr>
      <vt:lpstr>3. Exemple de fake news în alegerile din România</vt:lpstr>
      <vt:lpstr>4. Impactul asupra electoratului</vt:lpstr>
      <vt:lpstr>5. Măsuri de combatere a fenomenului fake news</vt:lpstr>
      <vt:lpstr>Concluzie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FAKE NEWS</dc:title>
  <dc:creator>Microsoft account</dc:creator>
  <cp:lastModifiedBy>Isabela Miron Galati, Romania</cp:lastModifiedBy>
  <cp:revision>4</cp:revision>
  <dcterms:created xsi:type="dcterms:W3CDTF">2024-12-07T17:42:13Z</dcterms:created>
  <dcterms:modified xsi:type="dcterms:W3CDTF">2025-10-19T00:04:19Z</dcterms:modified>
</cp:coreProperties>
</file>