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Dela Gothic One" panose="020B0604020202020204" charset="-128"/>
      <p:regular r:id="rId13"/>
    </p:embeddedFont>
    <p:embeddedFont>
      <p:font typeface="DM Sans" pitchFamily="2"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49" d="100"/>
          <a:sy n="49"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9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extraordinar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19,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8837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0808"/>
          </a:solidFill>
          <a:ln/>
        </p:spPr>
      </p:sp>
      <p:sp>
        <p:nvSpPr>
          <p:cNvPr id="3" name="Shape 1"/>
          <p:cNvSpPr/>
          <p:nvPr/>
        </p:nvSpPr>
        <p:spPr>
          <a:xfrm>
            <a:off x="0" y="0"/>
            <a:ext cx="14630400" cy="8229600"/>
          </a:xfrm>
          <a:prstGeom prst="rect">
            <a:avLst/>
          </a:prstGeom>
          <a:solidFill>
            <a:srgbClr val="0A0A0A">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595360" y="0"/>
            <a:ext cx="6035040" cy="8229600"/>
          </a:xfrm>
          <a:prstGeom prst="rect">
            <a:avLst/>
          </a:prstGeom>
        </p:spPr>
      </p:pic>
      <p:sp>
        <p:nvSpPr>
          <p:cNvPr id="3" name="Text 0"/>
          <p:cNvSpPr/>
          <p:nvPr/>
        </p:nvSpPr>
        <p:spPr>
          <a:xfrm>
            <a:off x="793790" y="2002631"/>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FAEBEB"/>
                </a:solidFill>
                <a:latin typeface="Dela Gothic One" pitchFamily="34" charset="0"/>
                <a:ea typeface="Dela Gothic One" pitchFamily="34" charset="-122"/>
                <a:cs typeface="Dela Gothic One" pitchFamily="34" charset="-120"/>
              </a:rPr>
              <a:t>Cum să identificăm știrile false</a:t>
            </a:r>
            <a:endParaRPr lang="en-US" sz="4450" dirty="0"/>
          </a:p>
        </p:txBody>
      </p:sp>
      <p:sp>
        <p:nvSpPr>
          <p:cNvPr id="4" name="Text 1"/>
          <p:cNvSpPr/>
          <p:nvPr/>
        </p:nvSpPr>
        <p:spPr>
          <a:xfrm>
            <a:off x="793790" y="3760351"/>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FFE5E5"/>
                </a:solidFill>
                <a:latin typeface="DM Sans" pitchFamily="34" charset="0"/>
                <a:ea typeface="DM Sans" pitchFamily="34" charset="-122"/>
                <a:cs typeface="DM Sans" pitchFamily="34" charset="-120"/>
              </a:rPr>
              <a:t>Suntem bombardați zilnic cu o mulțime de informații, dar nu toate sunt adevărate. În lumea digitală de astăzi, este din ce în ce mai dificil să separăm adevărul de ficțiune. A învăța să identificăm știrile false este esențial pentru a ne proteja de manipulare și a ne asigura că luăm decizii informate.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2049137" y="1388125"/>
            <a:ext cx="10708396" cy="424732"/>
          </a:xfrm>
          <a:prstGeom prst="rect">
            <a:avLst/>
          </a:prstGeom>
          <a:noFill/>
        </p:spPr>
        <p:txBody>
          <a:bodyPr wrap="square" rtlCol="0">
            <a:spAutoFit/>
          </a:bodyPr>
          <a:lstStyle/>
          <a:p>
            <a:r>
              <a:rPr lang="ro-RO" sz="2160" dirty="0"/>
              <a:t>Material realizat în cadrul programului Erasmus+ 2024-1-RO01-KA121-SCH-000216573</a:t>
            </a:r>
            <a:endParaRPr lang="en-US" sz="2160" dirty="0"/>
          </a:p>
        </p:txBody>
      </p:sp>
      <p:sp>
        <p:nvSpPr>
          <p:cNvPr id="4" name="TextBox 3">
            <a:extLst>
              <a:ext uri="{FF2B5EF4-FFF2-40B4-BE49-F238E27FC236}">
                <a16:creationId xmlns:a16="http://schemas.microsoft.com/office/drawing/2014/main" id="{92853A3F-3F04-12FA-F94E-AA45AE57B068}"/>
              </a:ext>
            </a:extLst>
          </p:cNvPr>
          <p:cNvSpPr txBox="1"/>
          <p:nvPr/>
        </p:nvSpPr>
        <p:spPr>
          <a:xfrm>
            <a:off x="1368295" y="2882319"/>
            <a:ext cx="7522315" cy="1421928"/>
          </a:xfrm>
          <a:prstGeom prst="rect">
            <a:avLst/>
          </a:prstGeom>
          <a:noFill/>
        </p:spPr>
        <p:txBody>
          <a:bodyPr wrap="square">
            <a:spAutoFit/>
          </a:bodyPr>
          <a:lstStyle/>
          <a:p>
            <a:r>
              <a:rPr lang="en-US" sz="2160" dirty="0">
                <a:solidFill>
                  <a:srgbClr val="666666"/>
                </a:solidFill>
                <a:latin typeface="coranto-2"/>
              </a:rPr>
              <a:t>,,</a:t>
            </a:r>
            <a:r>
              <a:rPr lang="en-US" sz="2160" dirty="0" err="1">
                <a:solidFill>
                  <a:srgbClr val="666666"/>
                </a:solidFill>
                <a:latin typeface="coranto-2"/>
              </a:rPr>
              <a:t>Conţinutul</a:t>
            </a:r>
            <a:r>
              <a:rPr lang="en-US" sz="2160" dirty="0">
                <a:solidFill>
                  <a:srgbClr val="666666"/>
                </a:solidFill>
                <a:latin typeface="coranto-2"/>
              </a:rPr>
              <a:t> </a:t>
            </a:r>
            <a:r>
              <a:rPr lang="en-US" sz="2160" dirty="0" err="1">
                <a:solidFill>
                  <a:srgbClr val="666666"/>
                </a:solidFill>
                <a:latin typeface="coranto-2"/>
              </a:rPr>
              <a:t>prezentului</a:t>
            </a:r>
            <a:r>
              <a:rPr lang="en-US" sz="2160" dirty="0">
                <a:solidFill>
                  <a:srgbClr val="666666"/>
                </a:solidFill>
                <a:latin typeface="coranto-2"/>
              </a:rPr>
              <a:t> material </a:t>
            </a:r>
            <a:r>
              <a:rPr lang="en-US" sz="2160" dirty="0" err="1">
                <a:solidFill>
                  <a:srgbClr val="666666"/>
                </a:solidFill>
                <a:latin typeface="coranto-2"/>
              </a:rPr>
              <a:t>reprezintă</a:t>
            </a:r>
            <a:r>
              <a:rPr lang="en-US" sz="2160" dirty="0">
                <a:solidFill>
                  <a:srgbClr val="666666"/>
                </a:solidFill>
                <a:latin typeface="coranto-2"/>
              </a:rPr>
              <a:t> </a:t>
            </a:r>
            <a:r>
              <a:rPr lang="en-US" sz="2160" dirty="0" err="1">
                <a:solidFill>
                  <a:srgbClr val="666666"/>
                </a:solidFill>
                <a:latin typeface="coranto-2"/>
              </a:rPr>
              <a:t>responsabilitatea</a:t>
            </a:r>
            <a:r>
              <a:rPr lang="en-US" sz="2160" dirty="0">
                <a:solidFill>
                  <a:srgbClr val="666666"/>
                </a:solidFill>
                <a:latin typeface="coranto-2"/>
              </a:rPr>
              <a:t> </a:t>
            </a:r>
            <a:r>
              <a:rPr lang="en-US" sz="2160" dirty="0" err="1">
                <a:solidFill>
                  <a:srgbClr val="666666"/>
                </a:solidFill>
                <a:latin typeface="coranto-2"/>
              </a:rPr>
              <a:t>exclusivă</a:t>
            </a:r>
            <a:r>
              <a:rPr lang="en-US" sz="2160" dirty="0">
                <a:solidFill>
                  <a:srgbClr val="666666"/>
                </a:solidFill>
                <a:latin typeface="coranto-2"/>
              </a:rPr>
              <a:t> a </a:t>
            </a:r>
            <a:r>
              <a:rPr lang="en-US" sz="2160" dirty="0" err="1">
                <a:solidFill>
                  <a:srgbClr val="666666"/>
                </a:solidFill>
                <a:latin typeface="coranto-2"/>
              </a:rPr>
              <a:t>autorilor</a:t>
            </a:r>
            <a:r>
              <a:rPr lang="en-US" sz="2160" dirty="0">
                <a:solidFill>
                  <a:srgbClr val="666666"/>
                </a:solidFill>
                <a:latin typeface="coranto-2"/>
              </a:rPr>
              <a:t>, </a:t>
            </a:r>
            <a:r>
              <a:rPr lang="en-US" sz="2160" dirty="0" err="1">
                <a:solidFill>
                  <a:srgbClr val="666666"/>
                </a:solidFill>
                <a:latin typeface="coranto-2"/>
              </a:rPr>
              <a:t>iar</a:t>
            </a:r>
            <a:r>
              <a:rPr lang="en-US" sz="2160" dirty="0">
                <a:solidFill>
                  <a:srgbClr val="666666"/>
                </a:solidFill>
                <a:latin typeface="coranto-2"/>
              </a:rPr>
              <a:t> </a:t>
            </a:r>
            <a:r>
              <a:rPr lang="en-US" sz="2160" dirty="0" err="1">
                <a:solidFill>
                  <a:srgbClr val="666666"/>
                </a:solidFill>
                <a:latin typeface="coranto-2"/>
              </a:rPr>
              <a:t>Agenţia</a:t>
            </a:r>
            <a:r>
              <a:rPr lang="en-US" sz="2160" dirty="0">
                <a:solidFill>
                  <a:srgbClr val="666666"/>
                </a:solidFill>
                <a:latin typeface="coranto-2"/>
              </a:rPr>
              <a:t> </a:t>
            </a:r>
            <a:r>
              <a:rPr lang="en-US" sz="2160" dirty="0" err="1">
                <a:solidFill>
                  <a:srgbClr val="666666"/>
                </a:solidFill>
                <a:latin typeface="coranto-2"/>
              </a:rPr>
              <a:t>Naţională</a:t>
            </a:r>
            <a:r>
              <a:rPr lang="en-US" sz="2160" dirty="0">
                <a:solidFill>
                  <a:srgbClr val="666666"/>
                </a:solidFill>
                <a:latin typeface="coranto-2"/>
              </a:rPr>
              <a:t> </a:t>
            </a:r>
            <a:r>
              <a:rPr lang="en-US" sz="2160" dirty="0" err="1">
                <a:solidFill>
                  <a:srgbClr val="666666"/>
                </a:solidFill>
                <a:latin typeface="coranto-2"/>
              </a:rPr>
              <a:t>şi</a:t>
            </a:r>
            <a:r>
              <a:rPr lang="en-US" sz="2160" dirty="0">
                <a:solidFill>
                  <a:srgbClr val="666666"/>
                </a:solidFill>
                <a:latin typeface="coranto-2"/>
              </a:rPr>
              <a:t> Comisia </a:t>
            </a:r>
            <a:r>
              <a:rPr lang="en-US" sz="2160" dirty="0" err="1">
                <a:solidFill>
                  <a:srgbClr val="666666"/>
                </a:solidFill>
                <a:latin typeface="coranto-2"/>
              </a:rPr>
              <a:t>Europeană</a:t>
            </a:r>
            <a:r>
              <a:rPr lang="en-US" sz="2160" dirty="0">
                <a:solidFill>
                  <a:srgbClr val="666666"/>
                </a:solidFill>
                <a:latin typeface="coranto-2"/>
              </a:rPr>
              <a:t> nu sunt </a:t>
            </a:r>
            <a:r>
              <a:rPr lang="en-US" sz="2160" dirty="0" err="1">
                <a:solidFill>
                  <a:srgbClr val="666666"/>
                </a:solidFill>
                <a:latin typeface="coranto-2"/>
              </a:rPr>
              <a:t>responsabile</a:t>
            </a:r>
            <a:r>
              <a:rPr lang="en-US" sz="2160" dirty="0">
                <a:solidFill>
                  <a:srgbClr val="666666"/>
                </a:solidFill>
                <a:latin typeface="coranto-2"/>
              </a:rPr>
              <a:t> </a:t>
            </a:r>
            <a:r>
              <a:rPr lang="en-US" sz="2160" dirty="0" err="1">
                <a:solidFill>
                  <a:srgbClr val="666666"/>
                </a:solidFill>
                <a:latin typeface="coranto-2"/>
              </a:rPr>
              <a:t>pentru</a:t>
            </a:r>
            <a:r>
              <a:rPr lang="en-US" sz="2160" dirty="0">
                <a:solidFill>
                  <a:srgbClr val="666666"/>
                </a:solidFill>
                <a:latin typeface="coranto-2"/>
              </a:rPr>
              <a:t> </a:t>
            </a:r>
            <a:r>
              <a:rPr lang="en-US" sz="2160" dirty="0" err="1">
                <a:solidFill>
                  <a:srgbClr val="666666"/>
                </a:solidFill>
                <a:latin typeface="coranto-2"/>
              </a:rPr>
              <a:t>modul</a:t>
            </a:r>
            <a:r>
              <a:rPr lang="en-US" sz="2160" dirty="0">
                <a:solidFill>
                  <a:srgbClr val="666666"/>
                </a:solidFill>
                <a:latin typeface="coranto-2"/>
              </a:rPr>
              <a:t> </a:t>
            </a:r>
            <a:r>
              <a:rPr lang="en-US" sz="2160" dirty="0" err="1">
                <a:solidFill>
                  <a:srgbClr val="666666"/>
                </a:solidFill>
                <a:latin typeface="coranto-2"/>
              </a:rPr>
              <a:t>în</a:t>
            </a:r>
            <a:r>
              <a:rPr lang="en-US" sz="2160" dirty="0">
                <a:solidFill>
                  <a:srgbClr val="666666"/>
                </a:solidFill>
                <a:latin typeface="coranto-2"/>
              </a:rPr>
              <a:t> care </a:t>
            </a:r>
            <a:r>
              <a:rPr lang="en-US" sz="2160" dirty="0" err="1">
                <a:solidFill>
                  <a:srgbClr val="666666"/>
                </a:solidFill>
                <a:latin typeface="coranto-2"/>
              </a:rPr>
              <a:t>va</a:t>
            </a:r>
            <a:r>
              <a:rPr lang="en-US" sz="2160" dirty="0">
                <a:solidFill>
                  <a:srgbClr val="666666"/>
                </a:solidFill>
                <a:latin typeface="coranto-2"/>
              </a:rPr>
              <a:t> fi </a:t>
            </a:r>
            <a:r>
              <a:rPr lang="en-US" sz="2160" dirty="0" err="1">
                <a:solidFill>
                  <a:srgbClr val="666666"/>
                </a:solidFill>
                <a:latin typeface="coranto-2"/>
              </a:rPr>
              <a:t>folosit</a:t>
            </a:r>
            <a:r>
              <a:rPr lang="en-US" sz="2160" dirty="0">
                <a:solidFill>
                  <a:srgbClr val="666666"/>
                </a:solidFill>
                <a:latin typeface="coranto-2"/>
              </a:rPr>
              <a:t> </a:t>
            </a:r>
            <a:r>
              <a:rPr lang="en-US" sz="2160" dirty="0" err="1">
                <a:solidFill>
                  <a:srgbClr val="666666"/>
                </a:solidFill>
                <a:latin typeface="coranto-2"/>
              </a:rPr>
              <a:t>conţinutul</a:t>
            </a:r>
            <a:r>
              <a:rPr lang="en-US" sz="2160" dirty="0">
                <a:solidFill>
                  <a:srgbClr val="666666"/>
                </a:solidFill>
                <a:latin typeface="coranto-2"/>
              </a:rPr>
              <a:t> </a:t>
            </a:r>
            <a:r>
              <a:rPr lang="en-US" sz="2160" dirty="0" err="1">
                <a:solidFill>
                  <a:srgbClr val="666666"/>
                </a:solidFill>
                <a:latin typeface="coranto-2"/>
              </a:rPr>
              <a:t>informaţiei</a:t>
            </a:r>
            <a:r>
              <a:rPr lang="en-US" sz="2160" dirty="0">
                <a:solidFill>
                  <a:srgbClr val="666666"/>
                </a:solidFill>
                <a:latin typeface="coranto-2"/>
              </a:rPr>
              <a:t>”. </a:t>
            </a:r>
            <a:endParaRPr lang="en-US" sz="2160"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068" y="5907753"/>
            <a:ext cx="2188464" cy="459486"/>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45836" y="218322"/>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AEBEB"/>
                </a:solidFill>
                <a:latin typeface="Dela Gothic One" pitchFamily="34" charset="0"/>
                <a:ea typeface="Dela Gothic One" pitchFamily="34" charset="-122"/>
                <a:cs typeface="Dela Gothic One" pitchFamily="34" charset="-120"/>
              </a:rPr>
              <a:t>De ce este important să combatem știrile false</a:t>
            </a:r>
            <a:endParaRPr lang="en-US" sz="4450" dirty="0"/>
          </a:p>
        </p:txBody>
      </p:sp>
      <p:sp>
        <p:nvSpPr>
          <p:cNvPr id="3" name="Shape 1"/>
          <p:cNvSpPr/>
          <p:nvPr/>
        </p:nvSpPr>
        <p:spPr>
          <a:xfrm>
            <a:off x="793790" y="2582347"/>
            <a:ext cx="6408063" cy="4935974"/>
          </a:xfrm>
          <a:prstGeom prst="roundRect">
            <a:avLst>
              <a:gd name="adj" fmla="val 4136"/>
            </a:avLst>
          </a:prstGeom>
          <a:solidFill>
            <a:srgbClr val="0A0A0A"/>
          </a:solidFill>
          <a:ln/>
          <a:effectLst>
            <a:outerShdw blurRad="339090" algn="bl" rotWithShape="0">
              <a:srgbClr val="FFFFFF">
                <a:alpha val="20000"/>
              </a:srgbClr>
            </a:outerShdw>
          </a:effectLst>
        </p:spPr>
      </p:sp>
      <p:sp>
        <p:nvSpPr>
          <p:cNvPr id="4" name="Text 2"/>
          <p:cNvSpPr/>
          <p:nvPr/>
        </p:nvSpPr>
        <p:spPr>
          <a:xfrm>
            <a:off x="1020604" y="2809161"/>
            <a:ext cx="5598914" cy="354330"/>
          </a:xfrm>
          <a:prstGeom prst="rect">
            <a:avLst/>
          </a:prstGeom>
          <a:noFill/>
          <a:ln/>
        </p:spPr>
        <p:txBody>
          <a:bodyPr wrap="none" lIns="0" tIns="0" rIns="0" bIns="0" rtlCol="0" anchor="t"/>
          <a:lstStyle/>
          <a:p>
            <a:pPr marL="0" indent="0">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Manipulare și împărțirea  maselor</a:t>
            </a:r>
            <a:endParaRPr lang="en-US" sz="2200" dirty="0"/>
          </a:p>
        </p:txBody>
      </p:sp>
      <p:sp>
        <p:nvSpPr>
          <p:cNvPr id="5" name="Text 3"/>
          <p:cNvSpPr/>
          <p:nvPr/>
        </p:nvSpPr>
        <p:spPr>
          <a:xfrm>
            <a:off x="1020604" y="3299579"/>
            <a:ext cx="5954435" cy="2903220"/>
          </a:xfrm>
          <a:prstGeom prst="rect">
            <a:avLst/>
          </a:prstGeom>
          <a:noFill/>
          <a:ln/>
        </p:spPr>
        <p:txBody>
          <a:bodyPr wrap="square" lIns="0" tIns="0" rIns="0" bIns="0" rtlCol="0" anchor="t"/>
          <a:lstStyle/>
          <a:p>
            <a:pPr marL="0" indent="0">
              <a:lnSpc>
                <a:spcPts val="2850"/>
              </a:lnSpc>
              <a:buNone/>
            </a:pPr>
            <a:r>
              <a:rPr lang="en-US" sz="1750" dirty="0">
                <a:solidFill>
                  <a:srgbClr val="FFE5E5"/>
                </a:solidFill>
                <a:latin typeface="DM Sans" pitchFamily="34" charset="0"/>
                <a:ea typeface="DM Sans" pitchFamily="34" charset="-122"/>
                <a:cs typeface="DM Sans" pitchFamily="34" charset="-120"/>
              </a:rPr>
              <a:t>Știrile false pot fi folosite pentru a influența opinia publică, a crea confuzie și a polariza societatea. De exemplu, campanii coordonate de dezinformare pot exacerba tensiunile sociale, influența rezultatele alegerilor și pot submina încrederea în procesul democratic. Manipularea emoțională prin știri false poate duce la reacții impulsive și acțiuni iraționale, afectând deciziile individuale și colective.</a:t>
            </a:r>
            <a:endParaRPr lang="en-US" sz="1750" dirty="0"/>
          </a:p>
        </p:txBody>
      </p:sp>
      <p:sp>
        <p:nvSpPr>
          <p:cNvPr id="6" name="Shape 4"/>
          <p:cNvSpPr/>
          <p:nvPr/>
        </p:nvSpPr>
        <p:spPr>
          <a:xfrm>
            <a:off x="7428667" y="2582347"/>
            <a:ext cx="6408063" cy="4935974"/>
          </a:xfrm>
          <a:prstGeom prst="roundRect">
            <a:avLst>
              <a:gd name="adj" fmla="val 4136"/>
            </a:avLst>
          </a:prstGeom>
          <a:solidFill>
            <a:srgbClr val="0A0A0A"/>
          </a:solidFill>
          <a:ln/>
          <a:effectLst>
            <a:outerShdw blurRad="339090" algn="bl" rotWithShape="0">
              <a:srgbClr val="FFFFFF">
                <a:alpha val="20000"/>
              </a:srgbClr>
            </a:outerShdw>
          </a:effectLst>
        </p:spPr>
      </p:sp>
      <p:sp>
        <p:nvSpPr>
          <p:cNvPr id="7" name="Text 5"/>
          <p:cNvSpPr/>
          <p:nvPr/>
        </p:nvSpPr>
        <p:spPr>
          <a:xfrm>
            <a:off x="7655481" y="2809161"/>
            <a:ext cx="3392210" cy="354330"/>
          </a:xfrm>
          <a:prstGeom prst="rect">
            <a:avLst/>
          </a:prstGeom>
          <a:noFill/>
          <a:ln/>
        </p:spPr>
        <p:txBody>
          <a:bodyPr wrap="none" lIns="0" tIns="0" rIns="0" bIns="0" rtlCol="0" anchor="t"/>
          <a:lstStyle/>
          <a:p>
            <a:pPr marL="0" indent="0">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Eroziunea încrederii</a:t>
            </a:r>
            <a:endParaRPr lang="en-US" sz="2200" dirty="0"/>
          </a:p>
        </p:txBody>
      </p:sp>
      <p:sp>
        <p:nvSpPr>
          <p:cNvPr id="8" name="Text 6"/>
          <p:cNvSpPr/>
          <p:nvPr/>
        </p:nvSpPr>
        <p:spPr>
          <a:xfrm>
            <a:off x="7655481" y="3299579"/>
            <a:ext cx="5954435" cy="3991928"/>
          </a:xfrm>
          <a:prstGeom prst="rect">
            <a:avLst/>
          </a:prstGeom>
          <a:noFill/>
          <a:ln/>
        </p:spPr>
        <p:txBody>
          <a:bodyPr wrap="square" lIns="0" tIns="0" rIns="0" bIns="0" rtlCol="0" anchor="t"/>
          <a:lstStyle/>
          <a:p>
            <a:pPr marL="0" indent="0">
              <a:lnSpc>
                <a:spcPts val="2850"/>
              </a:lnSpc>
              <a:buNone/>
            </a:pPr>
            <a:r>
              <a:rPr lang="en-US" sz="1750" dirty="0">
                <a:solidFill>
                  <a:srgbClr val="FFE5E5"/>
                </a:solidFill>
                <a:latin typeface="DM Sans" pitchFamily="34" charset="0"/>
                <a:ea typeface="DM Sans" pitchFamily="34" charset="-122"/>
                <a:cs typeface="DM Sans" pitchFamily="34" charset="-120"/>
              </a:rPr>
              <a:t>Răspândirea informațiilor false erodează încrederea în sursele de știri și instituțiile democratice. Când oamenii nu mai pot distinge între adevăr și minciună, se creează un climat de scepticism generalizat. Aceasta afectează capacitatea societății de a lua decizii informate, scade participarea civică și poate facilita ascensiunea unor lideri și idei populiste care profită de această lipsă de încredere. În plus, eroziunea încrederii poate duce la o scădere a credibilității experților și a științei, cu consecințe grave în domenii precum sănătatea publică sau schimbările climatice.</a:t>
            </a:r>
            <a:endParaRPr lang="en-US" sz="1750" dirty="0"/>
          </a:p>
        </p:txBody>
      </p:sp>
      <p:sp>
        <p:nvSpPr>
          <p:cNvPr id="9" name="Rectangle 8"/>
          <p:cNvSpPr/>
          <p:nvPr/>
        </p:nvSpPr>
        <p:spPr>
          <a:xfrm>
            <a:off x="12314582" y="7740381"/>
            <a:ext cx="2236305" cy="489219"/>
          </a:xfrm>
          <a:prstGeom prst="rect">
            <a:avLst/>
          </a:prstGeom>
          <a:solidFill>
            <a:srgbClr val="0B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035040" cy="8229600"/>
          </a:xfrm>
          <a:prstGeom prst="rect">
            <a:avLst/>
          </a:prstGeom>
        </p:spPr>
      </p:pic>
      <p:sp>
        <p:nvSpPr>
          <p:cNvPr id="3" name="Text 0"/>
          <p:cNvSpPr/>
          <p:nvPr/>
        </p:nvSpPr>
        <p:spPr>
          <a:xfrm>
            <a:off x="6206252" y="733068"/>
            <a:ext cx="7704296" cy="1285399"/>
          </a:xfrm>
          <a:prstGeom prst="rect">
            <a:avLst/>
          </a:prstGeom>
          <a:noFill/>
          <a:ln/>
        </p:spPr>
        <p:txBody>
          <a:bodyPr wrap="square" lIns="0" tIns="0" rIns="0" bIns="0" rtlCol="0" anchor="t"/>
          <a:lstStyle/>
          <a:p>
            <a:pPr marL="0" indent="0">
              <a:lnSpc>
                <a:spcPts val="5050"/>
              </a:lnSpc>
              <a:buNone/>
            </a:pPr>
            <a:r>
              <a:rPr lang="en-US" sz="4000" dirty="0">
                <a:solidFill>
                  <a:srgbClr val="FAEBEB"/>
                </a:solidFill>
                <a:latin typeface="Dela Gothic One" pitchFamily="34" charset="0"/>
                <a:ea typeface="Dela Gothic One" pitchFamily="34" charset="-122"/>
                <a:cs typeface="Dela Gothic One" pitchFamily="34" charset="-120"/>
              </a:rPr>
              <a:t>Tipuri comune de știri false</a:t>
            </a:r>
            <a:endParaRPr lang="en-US" sz="4000" dirty="0"/>
          </a:p>
        </p:txBody>
      </p:sp>
      <p:sp>
        <p:nvSpPr>
          <p:cNvPr id="4" name="Shape 1"/>
          <p:cNvSpPr/>
          <p:nvPr/>
        </p:nvSpPr>
        <p:spPr>
          <a:xfrm>
            <a:off x="6206252" y="2558296"/>
            <a:ext cx="359926" cy="359926"/>
          </a:xfrm>
          <a:prstGeom prst="roundRect">
            <a:avLst>
              <a:gd name="adj" fmla="val 51433"/>
            </a:avLst>
          </a:prstGeom>
          <a:solidFill>
            <a:srgbClr val="0A0A0A"/>
          </a:solidFill>
          <a:ln/>
          <a:effectLst>
            <a:outerShdw blurRad="307340" algn="bl" rotWithShape="0">
              <a:srgbClr val="FFFFFF">
                <a:alpha val="20000"/>
              </a:srgbClr>
            </a:outerShdw>
          </a:effectLst>
        </p:spPr>
      </p:sp>
      <p:sp>
        <p:nvSpPr>
          <p:cNvPr id="5" name="Text 2"/>
          <p:cNvSpPr/>
          <p:nvPr/>
        </p:nvSpPr>
        <p:spPr>
          <a:xfrm>
            <a:off x="6771799" y="2558296"/>
            <a:ext cx="2571036" cy="321231"/>
          </a:xfrm>
          <a:prstGeom prst="rect">
            <a:avLst/>
          </a:prstGeom>
          <a:noFill/>
          <a:ln/>
        </p:spPr>
        <p:txBody>
          <a:bodyPr wrap="none" lIns="0" tIns="0" rIns="0" bIns="0" rtlCol="0" anchor="t"/>
          <a:lstStyle/>
          <a:p>
            <a:pPr marL="0" indent="0">
              <a:lnSpc>
                <a:spcPts val="2500"/>
              </a:lnSpc>
              <a:buNone/>
            </a:pPr>
            <a:r>
              <a:rPr lang="en-US" sz="2000" dirty="0">
                <a:solidFill>
                  <a:srgbClr val="FFE5E5"/>
                </a:solidFill>
                <a:latin typeface="Dela Gothic One" pitchFamily="34" charset="0"/>
                <a:ea typeface="Dela Gothic One" pitchFamily="34" charset="-122"/>
                <a:cs typeface="Dela Gothic One" pitchFamily="34" charset="-120"/>
              </a:rPr>
              <a:t>Informații false</a:t>
            </a:r>
            <a:endParaRPr lang="en-US" sz="2000" dirty="0"/>
          </a:p>
        </p:txBody>
      </p:sp>
      <p:sp>
        <p:nvSpPr>
          <p:cNvPr id="6" name="Text 3"/>
          <p:cNvSpPr/>
          <p:nvPr/>
        </p:nvSpPr>
        <p:spPr>
          <a:xfrm>
            <a:off x="6771799" y="3002875"/>
            <a:ext cx="3183850" cy="1645444"/>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Informații prezentate cu convingere ca fiind adevărate, fără a fi susținute de dovezi concrete și verificabile din surse credibile.</a:t>
            </a:r>
            <a:endParaRPr lang="en-US" sz="1600" dirty="0"/>
          </a:p>
        </p:txBody>
      </p:sp>
      <p:sp>
        <p:nvSpPr>
          <p:cNvPr id="7" name="Shape 4"/>
          <p:cNvSpPr/>
          <p:nvPr/>
        </p:nvSpPr>
        <p:spPr>
          <a:xfrm>
            <a:off x="10161270" y="2558296"/>
            <a:ext cx="359926" cy="359926"/>
          </a:xfrm>
          <a:prstGeom prst="roundRect">
            <a:avLst>
              <a:gd name="adj" fmla="val 51433"/>
            </a:avLst>
          </a:prstGeom>
          <a:solidFill>
            <a:srgbClr val="0A0A0A"/>
          </a:solidFill>
          <a:ln/>
          <a:effectLst>
            <a:outerShdw blurRad="307340" algn="bl" rotWithShape="0">
              <a:srgbClr val="FFFFFF">
                <a:alpha val="20000"/>
              </a:srgbClr>
            </a:outerShdw>
          </a:effectLst>
        </p:spPr>
      </p:sp>
      <p:sp>
        <p:nvSpPr>
          <p:cNvPr id="8" name="Text 5"/>
          <p:cNvSpPr/>
          <p:nvPr/>
        </p:nvSpPr>
        <p:spPr>
          <a:xfrm>
            <a:off x="10726817" y="2558296"/>
            <a:ext cx="2571036" cy="321231"/>
          </a:xfrm>
          <a:prstGeom prst="rect">
            <a:avLst/>
          </a:prstGeom>
          <a:noFill/>
          <a:ln/>
        </p:spPr>
        <p:txBody>
          <a:bodyPr wrap="none" lIns="0" tIns="0" rIns="0" bIns="0" rtlCol="0" anchor="t"/>
          <a:lstStyle/>
          <a:p>
            <a:pPr marL="0" indent="0">
              <a:lnSpc>
                <a:spcPts val="2500"/>
              </a:lnSpc>
              <a:buNone/>
            </a:pPr>
            <a:r>
              <a:rPr lang="en-US" sz="2000" dirty="0">
                <a:solidFill>
                  <a:srgbClr val="FFE5E5"/>
                </a:solidFill>
                <a:latin typeface="Dela Gothic One" pitchFamily="34" charset="0"/>
                <a:ea typeface="Dela Gothic One" pitchFamily="34" charset="-122"/>
                <a:cs typeface="Dela Gothic One" pitchFamily="34" charset="-120"/>
              </a:rPr>
              <a:t>Dezinformare</a:t>
            </a:r>
            <a:endParaRPr lang="en-US" sz="2000" dirty="0"/>
          </a:p>
        </p:txBody>
      </p:sp>
      <p:sp>
        <p:nvSpPr>
          <p:cNvPr id="9" name="Text 6"/>
          <p:cNvSpPr/>
          <p:nvPr/>
        </p:nvSpPr>
        <p:spPr>
          <a:xfrm>
            <a:off x="10726817" y="3002875"/>
            <a:ext cx="3183850" cy="1645444"/>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Informații intenționat false, create și răspândite în mod deliberat pentru a induce în eroare și a manipula opinia publică .</a:t>
            </a:r>
            <a:endParaRPr lang="en-US" sz="1600" dirty="0"/>
          </a:p>
        </p:txBody>
      </p:sp>
      <p:sp>
        <p:nvSpPr>
          <p:cNvPr id="10" name="Shape 7"/>
          <p:cNvSpPr/>
          <p:nvPr/>
        </p:nvSpPr>
        <p:spPr>
          <a:xfrm>
            <a:off x="6206252" y="5085278"/>
            <a:ext cx="359926" cy="359926"/>
          </a:xfrm>
          <a:prstGeom prst="roundRect">
            <a:avLst>
              <a:gd name="adj" fmla="val 51433"/>
            </a:avLst>
          </a:prstGeom>
          <a:solidFill>
            <a:srgbClr val="0A0A0A"/>
          </a:solidFill>
          <a:ln/>
          <a:effectLst>
            <a:outerShdw blurRad="307340" algn="bl" rotWithShape="0">
              <a:srgbClr val="FFFFFF">
                <a:alpha val="20000"/>
              </a:srgbClr>
            </a:outerShdw>
          </a:effectLst>
        </p:spPr>
      </p:sp>
      <p:sp>
        <p:nvSpPr>
          <p:cNvPr id="11" name="Text 8"/>
          <p:cNvSpPr/>
          <p:nvPr/>
        </p:nvSpPr>
        <p:spPr>
          <a:xfrm>
            <a:off x="6771799" y="5085278"/>
            <a:ext cx="2571036" cy="321231"/>
          </a:xfrm>
          <a:prstGeom prst="rect">
            <a:avLst/>
          </a:prstGeom>
          <a:noFill/>
          <a:ln/>
        </p:spPr>
        <p:txBody>
          <a:bodyPr wrap="none" lIns="0" tIns="0" rIns="0" bIns="0" rtlCol="0" anchor="t"/>
          <a:lstStyle/>
          <a:p>
            <a:pPr marL="0" indent="0">
              <a:lnSpc>
                <a:spcPts val="2500"/>
              </a:lnSpc>
              <a:buNone/>
            </a:pPr>
            <a:r>
              <a:rPr lang="en-US" sz="2000" dirty="0">
                <a:solidFill>
                  <a:srgbClr val="FFE5E5"/>
                </a:solidFill>
                <a:latin typeface="Dela Gothic One" pitchFamily="34" charset="0"/>
                <a:ea typeface="Dela Gothic One" pitchFamily="34" charset="-122"/>
                <a:cs typeface="Dela Gothic One" pitchFamily="34" charset="-120"/>
              </a:rPr>
              <a:t>Propaganda</a:t>
            </a:r>
            <a:endParaRPr lang="en-US" sz="2000" dirty="0"/>
          </a:p>
        </p:txBody>
      </p:sp>
      <p:sp>
        <p:nvSpPr>
          <p:cNvPr id="12" name="Text 9"/>
          <p:cNvSpPr/>
          <p:nvPr/>
        </p:nvSpPr>
        <p:spPr>
          <a:xfrm>
            <a:off x="6771799" y="5529858"/>
            <a:ext cx="3183850" cy="1645444"/>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Informații menite să promoveze o anumită ideologie, fără a prezenta dovezi credibile sau a lua în considerare puncte de vedere alternative.</a:t>
            </a:r>
            <a:endParaRPr lang="en-US" sz="1600" dirty="0"/>
          </a:p>
        </p:txBody>
      </p:sp>
      <p:sp>
        <p:nvSpPr>
          <p:cNvPr id="13" name="Shape 10"/>
          <p:cNvSpPr/>
          <p:nvPr/>
        </p:nvSpPr>
        <p:spPr>
          <a:xfrm>
            <a:off x="10161270" y="5085278"/>
            <a:ext cx="359926" cy="359926"/>
          </a:xfrm>
          <a:prstGeom prst="roundRect">
            <a:avLst>
              <a:gd name="adj" fmla="val 51433"/>
            </a:avLst>
          </a:prstGeom>
          <a:solidFill>
            <a:srgbClr val="0A0A0A"/>
          </a:solidFill>
          <a:ln/>
          <a:effectLst>
            <a:outerShdw blurRad="307340" algn="bl" rotWithShape="0">
              <a:srgbClr val="FFFFFF">
                <a:alpha val="20000"/>
              </a:srgbClr>
            </a:outerShdw>
          </a:effectLst>
        </p:spPr>
      </p:sp>
      <p:sp>
        <p:nvSpPr>
          <p:cNvPr id="14" name="Text 11"/>
          <p:cNvSpPr/>
          <p:nvPr/>
        </p:nvSpPr>
        <p:spPr>
          <a:xfrm>
            <a:off x="10726817" y="5085278"/>
            <a:ext cx="3183850" cy="642461"/>
          </a:xfrm>
          <a:prstGeom prst="rect">
            <a:avLst/>
          </a:prstGeom>
          <a:noFill/>
          <a:ln/>
        </p:spPr>
        <p:txBody>
          <a:bodyPr wrap="square" lIns="0" tIns="0" rIns="0" bIns="0" rtlCol="0" anchor="t"/>
          <a:lstStyle/>
          <a:p>
            <a:pPr marL="0" indent="0">
              <a:lnSpc>
                <a:spcPts val="2500"/>
              </a:lnSpc>
              <a:buNone/>
            </a:pPr>
            <a:r>
              <a:rPr lang="en-US" sz="2000" dirty="0">
                <a:solidFill>
                  <a:srgbClr val="FFE5E5"/>
                </a:solidFill>
                <a:latin typeface="Dela Gothic One" pitchFamily="34" charset="0"/>
                <a:ea typeface="Dela Gothic One" pitchFamily="34" charset="-122"/>
                <a:cs typeface="Dela Gothic One" pitchFamily="34" charset="-120"/>
              </a:rPr>
              <a:t>Manipularea emoțională</a:t>
            </a:r>
            <a:endParaRPr lang="en-US" sz="2000" dirty="0"/>
          </a:p>
        </p:txBody>
      </p:sp>
      <p:sp>
        <p:nvSpPr>
          <p:cNvPr id="15" name="Text 12"/>
          <p:cNvSpPr/>
          <p:nvPr/>
        </p:nvSpPr>
        <p:spPr>
          <a:xfrm>
            <a:off x="10726817" y="5851088"/>
            <a:ext cx="3183850" cy="1645444"/>
          </a:xfrm>
          <a:prstGeom prst="rect">
            <a:avLst/>
          </a:prstGeom>
          <a:noFill/>
          <a:ln/>
        </p:spPr>
        <p:txBody>
          <a:bodyPr wrap="square" lIns="0" tIns="0" rIns="0" bIns="0" rtlCol="0" anchor="t"/>
          <a:lstStyle/>
          <a:p>
            <a:pPr marL="0" indent="0">
              <a:lnSpc>
                <a:spcPts val="2550"/>
              </a:lnSpc>
              <a:buNone/>
            </a:pPr>
            <a:r>
              <a:rPr lang="en-US" sz="1600" dirty="0">
                <a:solidFill>
                  <a:srgbClr val="FFE5E5"/>
                </a:solidFill>
                <a:latin typeface="DM Sans" pitchFamily="34" charset="0"/>
                <a:ea typeface="DM Sans" pitchFamily="34" charset="-122"/>
                <a:cs typeface="DM Sans" pitchFamily="34" charset="-120"/>
              </a:rPr>
              <a:t>Utilizarea emoțiilor și a prejudecăților pentru a influența opinia publică într-un mod manipulativ și lipsit de obiectivitate.</a:t>
            </a:r>
            <a:endParaRPr lang="en-US" sz="1600" dirty="0"/>
          </a:p>
        </p:txBody>
      </p:sp>
      <p:pic>
        <p:nvPicPr>
          <p:cNvPr id="16" name="Picture 15"/>
          <p:cNvPicPr>
            <a:picLocks noChangeAspect="1"/>
          </p:cNvPicPr>
          <p:nvPr/>
        </p:nvPicPr>
        <p:blipFill>
          <a:blip r:embed="rId4"/>
          <a:stretch>
            <a:fillRect/>
          </a:stretch>
        </p:blipFill>
        <p:spPr>
          <a:xfrm>
            <a:off x="12318742" y="7751578"/>
            <a:ext cx="2237426" cy="478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035040" cy="8231624"/>
          </a:xfrm>
          <a:prstGeom prst="rect">
            <a:avLst/>
          </a:prstGeom>
        </p:spPr>
      </p:pic>
      <p:sp>
        <p:nvSpPr>
          <p:cNvPr id="3" name="Text 0"/>
          <p:cNvSpPr/>
          <p:nvPr/>
        </p:nvSpPr>
        <p:spPr>
          <a:xfrm>
            <a:off x="6262926" y="610195"/>
            <a:ext cx="7590949" cy="2079903"/>
          </a:xfrm>
          <a:prstGeom prst="rect">
            <a:avLst/>
          </a:prstGeom>
          <a:noFill/>
          <a:ln/>
        </p:spPr>
        <p:txBody>
          <a:bodyPr wrap="square" lIns="0" tIns="0" rIns="0" bIns="0" rtlCol="0" anchor="t"/>
          <a:lstStyle/>
          <a:p>
            <a:pPr marL="0" indent="0">
              <a:lnSpc>
                <a:spcPts val="5450"/>
              </a:lnSpc>
              <a:buNone/>
            </a:pPr>
            <a:r>
              <a:rPr lang="en-US" sz="4350" dirty="0">
                <a:solidFill>
                  <a:srgbClr val="FAEBEB"/>
                </a:solidFill>
                <a:latin typeface="Dela Gothic One" pitchFamily="34" charset="0"/>
                <a:ea typeface="Dela Gothic One" pitchFamily="34" charset="-122"/>
                <a:cs typeface="Dela Gothic One" pitchFamily="34" charset="-120"/>
              </a:rPr>
              <a:t>Indicatori pentru a recunoaște știrile false</a:t>
            </a:r>
            <a:endParaRPr lang="en-US" sz="4350" dirty="0"/>
          </a:p>
        </p:txBody>
      </p:sp>
      <p:pic>
        <p:nvPicPr>
          <p:cNvPr id="4" name="Image 1" descr="preencoded.png"/>
          <p:cNvPicPr>
            <a:picLocks noChangeAspect="1"/>
          </p:cNvPicPr>
          <p:nvPr/>
        </p:nvPicPr>
        <p:blipFill>
          <a:blip r:embed="rId4"/>
          <a:stretch>
            <a:fillRect/>
          </a:stretch>
        </p:blipFill>
        <p:spPr>
          <a:xfrm>
            <a:off x="6262926" y="3022878"/>
            <a:ext cx="554712" cy="554712"/>
          </a:xfrm>
          <a:prstGeom prst="rect">
            <a:avLst/>
          </a:prstGeom>
        </p:spPr>
      </p:pic>
      <p:sp>
        <p:nvSpPr>
          <p:cNvPr id="5" name="Text 1"/>
          <p:cNvSpPr/>
          <p:nvPr/>
        </p:nvSpPr>
        <p:spPr>
          <a:xfrm>
            <a:off x="6262926" y="3799403"/>
            <a:ext cx="2940725" cy="346710"/>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Verificarea sursei</a:t>
            </a:r>
            <a:endParaRPr lang="en-US" sz="2150" dirty="0"/>
          </a:p>
        </p:txBody>
      </p:sp>
      <p:sp>
        <p:nvSpPr>
          <p:cNvPr id="6" name="Text 2"/>
          <p:cNvSpPr/>
          <p:nvPr/>
        </p:nvSpPr>
        <p:spPr>
          <a:xfrm>
            <a:off x="6262926" y="4279225"/>
            <a:ext cx="3629025" cy="710089"/>
          </a:xfrm>
          <a:prstGeom prst="rect">
            <a:avLst/>
          </a:prstGeom>
          <a:noFill/>
          <a:ln/>
        </p:spPr>
        <p:txBody>
          <a:bodyPr wrap="square" lIns="0" tIns="0" rIns="0" bIns="0" rtlCol="0" anchor="t"/>
          <a:lstStyle/>
          <a:p>
            <a:pPr marL="0" indent="0" algn="l">
              <a:lnSpc>
                <a:spcPts val="2750"/>
              </a:lnSpc>
              <a:buNone/>
            </a:pPr>
            <a:r>
              <a:rPr lang="en-US" sz="1700" dirty="0">
                <a:solidFill>
                  <a:srgbClr val="FFE5E5"/>
                </a:solidFill>
                <a:latin typeface="DM Sans" pitchFamily="34" charset="0"/>
                <a:ea typeface="DM Sans" pitchFamily="34" charset="-122"/>
                <a:cs typeface="DM Sans" pitchFamily="34" charset="-120"/>
              </a:rPr>
              <a:t>Sursa este credibilă și independentă?</a:t>
            </a:r>
            <a:endParaRPr lang="en-US" sz="1700" dirty="0"/>
          </a:p>
        </p:txBody>
      </p:sp>
      <p:pic>
        <p:nvPicPr>
          <p:cNvPr id="7" name="Image 2" descr="preencoded.png"/>
          <p:cNvPicPr>
            <a:picLocks noChangeAspect="1"/>
          </p:cNvPicPr>
          <p:nvPr/>
        </p:nvPicPr>
        <p:blipFill>
          <a:blip r:embed="rId5"/>
          <a:stretch>
            <a:fillRect/>
          </a:stretch>
        </p:blipFill>
        <p:spPr>
          <a:xfrm>
            <a:off x="10224730" y="3022878"/>
            <a:ext cx="554712" cy="554712"/>
          </a:xfrm>
          <a:prstGeom prst="rect">
            <a:avLst/>
          </a:prstGeom>
        </p:spPr>
      </p:pic>
      <p:sp>
        <p:nvSpPr>
          <p:cNvPr id="8" name="Text 3"/>
          <p:cNvSpPr/>
          <p:nvPr/>
        </p:nvSpPr>
        <p:spPr>
          <a:xfrm>
            <a:off x="10224730" y="3799403"/>
            <a:ext cx="2910840" cy="346710"/>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Titlul și conținutul</a:t>
            </a:r>
            <a:endParaRPr lang="en-US" sz="2150" dirty="0"/>
          </a:p>
        </p:txBody>
      </p:sp>
      <p:sp>
        <p:nvSpPr>
          <p:cNvPr id="9" name="Text 4"/>
          <p:cNvSpPr/>
          <p:nvPr/>
        </p:nvSpPr>
        <p:spPr>
          <a:xfrm>
            <a:off x="10224730" y="4279225"/>
            <a:ext cx="3629144" cy="710089"/>
          </a:xfrm>
          <a:prstGeom prst="rect">
            <a:avLst/>
          </a:prstGeom>
          <a:noFill/>
          <a:ln/>
        </p:spPr>
        <p:txBody>
          <a:bodyPr wrap="square" lIns="0" tIns="0" rIns="0" bIns="0" rtlCol="0" anchor="t"/>
          <a:lstStyle/>
          <a:p>
            <a:pPr marL="0" indent="0" algn="l">
              <a:lnSpc>
                <a:spcPts val="2750"/>
              </a:lnSpc>
              <a:buNone/>
            </a:pPr>
            <a:r>
              <a:rPr lang="en-US" sz="1700" dirty="0">
                <a:solidFill>
                  <a:srgbClr val="FFE5E5"/>
                </a:solidFill>
                <a:latin typeface="DM Sans" pitchFamily="34" charset="0"/>
                <a:ea typeface="DM Sans" pitchFamily="34" charset="-122"/>
                <a:cs typeface="DM Sans" pitchFamily="34" charset="-120"/>
              </a:rPr>
              <a:t>Titlul este clickbait, iar textul exagerat sau emoțional?</a:t>
            </a:r>
            <a:endParaRPr lang="en-US" sz="1700" dirty="0"/>
          </a:p>
        </p:txBody>
      </p:sp>
      <p:pic>
        <p:nvPicPr>
          <p:cNvPr id="10" name="Image 3" descr="preencoded.png"/>
          <p:cNvPicPr>
            <a:picLocks noChangeAspect="1"/>
          </p:cNvPicPr>
          <p:nvPr/>
        </p:nvPicPr>
        <p:blipFill>
          <a:blip r:embed="rId6"/>
          <a:stretch>
            <a:fillRect/>
          </a:stretch>
        </p:blipFill>
        <p:spPr>
          <a:xfrm>
            <a:off x="6262926" y="5654993"/>
            <a:ext cx="554712" cy="554712"/>
          </a:xfrm>
          <a:prstGeom prst="rect">
            <a:avLst/>
          </a:prstGeom>
        </p:spPr>
      </p:pic>
      <p:sp>
        <p:nvSpPr>
          <p:cNvPr id="11" name="Text 5"/>
          <p:cNvSpPr/>
          <p:nvPr/>
        </p:nvSpPr>
        <p:spPr>
          <a:xfrm>
            <a:off x="6262926" y="6431518"/>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Imaginile</a:t>
            </a:r>
            <a:endParaRPr lang="en-US" sz="2150" dirty="0"/>
          </a:p>
        </p:txBody>
      </p:sp>
      <p:sp>
        <p:nvSpPr>
          <p:cNvPr id="12" name="Text 6"/>
          <p:cNvSpPr/>
          <p:nvPr/>
        </p:nvSpPr>
        <p:spPr>
          <a:xfrm>
            <a:off x="6262926" y="6911340"/>
            <a:ext cx="3629025" cy="710089"/>
          </a:xfrm>
          <a:prstGeom prst="rect">
            <a:avLst/>
          </a:prstGeom>
          <a:noFill/>
          <a:ln/>
        </p:spPr>
        <p:txBody>
          <a:bodyPr wrap="square" lIns="0" tIns="0" rIns="0" bIns="0" rtlCol="0" anchor="t"/>
          <a:lstStyle/>
          <a:p>
            <a:pPr marL="0" indent="0" algn="l">
              <a:lnSpc>
                <a:spcPts val="2750"/>
              </a:lnSpc>
              <a:buNone/>
            </a:pPr>
            <a:r>
              <a:rPr lang="en-US" sz="1700" dirty="0">
                <a:solidFill>
                  <a:srgbClr val="FFE5E5"/>
                </a:solidFill>
                <a:latin typeface="DM Sans" pitchFamily="34" charset="0"/>
                <a:ea typeface="DM Sans" pitchFamily="34" charset="-122"/>
                <a:cs typeface="DM Sans" pitchFamily="34" charset="-120"/>
              </a:rPr>
              <a:t>Imaginile sunt autentice și relevante pentru text?</a:t>
            </a:r>
            <a:endParaRPr lang="en-US" sz="1700" dirty="0"/>
          </a:p>
        </p:txBody>
      </p:sp>
      <p:pic>
        <p:nvPicPr>
          <p:cNvPr id="13" name="Image 4" descr="preencoded.png"/>
          <p:cNvPicPr>
            <a:picLocks noChangeAspect="1"/>
          </p:cNvPicPr>
          <p:nvPr/>
        </p:nvPicPr>
        <p:blipFill>
          <a:blip r:embed="rId7"/>
          <a:stretch>
            <a:fillRect/>
          </a:stretch>
        </p:blipFill>
        <p:spPr>
          <a:xfrm>
            <a:off x="10224730" y="5654993"/>
            <a:ext cx="554712" cy="554712"/>
          </a:xfrm>
          <a:prstGeom prst="rect">
            <a:avLst/>
          </a:prstGeom>
        </p:spPr>
      </p:pic>
      <p:sp>
        <p:nvSpPr>
          <p:cNvPr id="14" name="Text 7"/>
          <p:cNvSpPr/>
          <p:nvPr/>
        </p:nvSpPr>
        <p:spPr>
          <a:xfrm>
            <a:off x="10224730" y="6431518"/>
            <a:ext cx="3401378" cy="346710"/>
          </a:xfrm>
          <a:prstGeom prst="rect">
            <a:avLst/>
          </a:prstGeom>
          <a:noFill/>
          <a:ln/>
        </p:spPr>
        <p:txBody>
          <a:bodyPr wrap="none" lIns="0" tIns="0" rIns="0" bIns="0" rtlCol="0" anchor="t"/>
          <a:lstStyle/>
          <a:p>
            <a:pPr marL="0" indent="0" algn="l">
              <a:lnSpc>
                <a:spcPts val="2700"/>
              </a:lnSpc>
              <a:buNone/>
            </a:pPr>
            <a:r>
              <a:rPr lang="en-US" sz="2150" dirty="0">
                <a:solidFill>
                  <a:srgbClr val="FFE5E5"/>
                </a:solidFill>
                <a:latin typeface="Dela Gothic One" pitchFamily="34" charset="0"/>
                <a:ea typeface="Dela Gothic One" pitchFamily="34" charset="-122"/>
                <a:cs typeface="Dela Gothic One" pitchFamily="34" charset="-120"/>
              </a:rPr>
              <a:t>Verificarea linkurilor</a:t>
            </a:r>
            <a:endParaRPr lang="en-US" sz="2150" dirty="0"/>
          </a:p>
        </p:txBody>
      </p:sp>
      <p:sp>
        <p:nvSpPr>
          <p:cNvPr id="15" name="Text 8"/>
          <p:cNvSpPr/>
          <p:nvPr/>
        </p:nvSpPr>
        <p:spPr>
          <a:xfrm>
            <a:off x="10224730" y="6911340"/>
            <a:ext cx="3629144" cy="355044"/>
          </a:xfrm>
          <a:prstGeom prst="rect">
            <a:avLst/>
          </a:prstGeom>
          <a:noFill/>
          <a:ln/>
        </p:spPr>
        <p:txBody>
          <a:bodyPr wrap="none" lIns="0" tIns="0" rIns="0" bIns="0" rtlCol="0" anchor="t"/>
          <a:lstStyle/>
          <a:p>
            <a:pPr marL="0" indent="0" algn="l">
              <a:lnSpc>
                <a:spcPts val="2750"/>
              </a:lnSpc>
              <a:buNone/>
            </a:pPr>
            <a:r>
              <a:rPr lang="en-US" sz="1700" dirty="0">
                <a:solidFill>
                  <a:srgbClr val="FFE5E5"/>
                </a:solidFill>
                <a:latin typeface="DM Sans" pitchFamily="34" charset="0"/>
                <a:ea typeface="DM Sans" pitchFamily="34" charset="-122"/>
                <a:cs typeface="DM Sans" pitchFamily="34" charset="-120"/>
              </a:rPr>
              <a:t>Linkurile duc către surse credibile?</a:t>
            </a:r>
            <a:endParaRPr lang="en-US" sz="1700" dirty="0"/>
          </a:p>
        </p:txBody>
      </p:sp>
      <p:pic>
        <p:nvPicPr>
          <p:cNvPr id="16" name="Picture 15"/>
          <p:cNvPicPr>
            <a:picLocks noChangeAspect="1"/>
          </p:cNvPicPr>
          <p:nvPr/>
        </p:nvPicPr>
        <p:blipFill>
          <a:blip r:embed="rId8"/>
          <a:stretch>
            <a:fillRect/>
          </a:stretch>
        </p:blipFill>
        <p:spPr>
          <a:xfrm>
            <a:off x="12392974" y="7751578"/>
            <a:ext cx="2237426" cy="4688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1647"/>
          </a:xfrm>
          <a:prstGeom prst="rect">
            <a:avLst/>
          </a:prstGeom>
        </p:spPr>
      </p:pic>
      <p:sp>
        <p:nvSpPr>
          <p:cNvPr id="3" name="Text 0"/>
          <p:cNvSpPr/>
          <p:nvPr/>
        </p:nvSpPr>
        <p:spPr>
          <a:xfrm>
            <a:off x="687705" y="3154680"/>
            <a:ext cx="13254990" cy="1228011"/>
          </a:xfrm>
          <a:prstGeom prst="rect">
            <a:avLst/>
          </a:prstGeom>
          <a:noFill/>
          <a:ln/>
        </p:spPr>
        <p:txBody>
          <a:bodyPr wrap="square" lIns="0" tIns="0" rIns="0" bIns="0" rtlCol="0" anchor="t"/>
          <a:lstStyle/>
          <a:p>
            <a:pPr marL="0" indent="0">
              <a:lnSpc>
                <a:spcPts val="4800"/>
              </a:lnSpc>
              <a:buNone/>
            </a:pPr>
            <a:r>
              <a:rPr lang="en-US" sz="3850" dirty="0">
                <a:solidFill>
                  <a:srgbClr val="FAEBEB"/>
                </a:solidFill>
                <a:latin typeface="Dela Gothic One" pitchFamily="34" charset="0"/>
                <a:ea typeface="Dela Gothic One" pitchFamily="34" charset="-122"/>
                <a:cs typeface="Dela Gothic One" pitchFamily="34" charset="-120"/>
              </a:rPr>
              <a:t>Strategii pentru a verifica veridicitatea informațiilor</a:t>
            </a:r>
            <a:endParaRPr lang="en-US" sz="3850" dirty="0"/>
          </a:p>
        </p:txBody>
      </p:sp>
      <p:sp>
        <p:nvSpPr>
          <p:cNvPr id="4" name="Shape 1"/>
          <p:cNvSpPr/>
          <p:nvPr/>
        </p:nvSpPr>
        <p:spPr>
          <a:xfrm>
            <a:off x="687705" y="4972050"/>
            <a:ext cx="13254990" cy="22860"/>
          </a:xfrm>
          <a:prstGeom prst="roundRect">
            <a:avLst>
              <a:gd name="adj" fmla="val 773596"/>
            </a:avLst>
          </a:prstGeom>
          <a:solidFill>
            <a:srgbClr val="424242"/>
          </a:solidFill>
          <a:ln/>
        </p:spPr>
      </p:sp>
      <p:sp>
        <p:nvSpPr>
          <p:cNvPr id="5" name="Shape 2"/>
          <p:cNvSpPr/>
          <p:nvPr/>
        </p:nvSpPr>
        <p:spPr>
          <a:xfrm>
            <a:off x="2259330" y="4971990"/>
            <a:ext cx="22860" cy="687705"/>
          </a:xfrm>
          <a:prstGeom prst="roundRect">
            <a:avLst>
              <a:gd name="adj" fmla="val 773596"/>
            </a:avLst>
          </a:prstGeom>
          <a:solidFill>
            <a:srgbClr val="424242"/>
          </a:solidFill>
          <a:ln/>
        </p:spPr>
      </p:sp>
      <p:sp>
        <p:nvSpPr>
          <p:cNvPr id="6" name="Shape 3"/>
          <p:cNvSpPr/>
          <p:nvPr/>
        </p:nvSpPr>
        <p:spPr>
          <a:xfrm>
            <a:off x="2049780" y="4751010"/>
            <a:ext cx="442079" cy="442079"/>
          </a:xfrm>
          <a:prstGeom prst="roundRect">
            <a:avLst>
              <a:gd name="adj" fmla="val 40003"/>
            </a:avLst>
          </a:prstGeom>
          <a:solidFill>
            <a:srgbClr val="0A0A0A"/>
          </a:solidFill>
          <a:ln/>
          <a:effectLst>
            <a:outerShdw blurRad="294640" algn="bl" rotWithShape="0">
              <a:srgbClr val="FFFFFF">
                <a:alpha val="20000"/>
              </a:srgbClr>
            </a:outerShdw>
          </a:effectLst>
        </p:spPr>
      </p:sp>
      <p:sp>
        <p:nvSpPr>
          <p:cNvPr id="7" name="Text 4"/>
          <p:cNvSpPr/>
          <p:nvPr/>
        </p:nvSpPr>
        <p:spPr>
          <a:xfrm>
            <a:off x="2184202" y="4824591"/>
            <a:ext cx="173236" cy="294799"/>
          </a:xfrm>
          <a:prstGeom prst="rect">
            <a:avLst/>
          </a:prstGeom>
          <a:noFill/>
          <a:ln/>
        </p:spPr>
        <p:txBody>
          <a:bodyPr wrap="none" lIns="0" tIns="0" rIns="0" bIns="0" rtlCol="0" anchor="t"/>
          <a:lstStyle/>
          <a:p>
            <a:pPr marL="0" indent="0" algn="ctr">
              <a:lnSpc>
                <a:spcPts val="2300"/>
              </a:lnSpc>
              <a:buNone/>
            </a:pPr>
            <a:r>
              <a:rPr lang="en-US" sz="2300" dirty="0">
                <a:solidFill>
                  <a:srgbClr val="FFE5E5"/>
                </a:solidFill>
                <a:latin typeface="Dela Gothic One" pitchFamily="34" charset="0"/>
                <a:ea typeface="Dela Gothic One" pitchFamily="34" charset="-122"/>
                <a:cs typeface="Dela Gothic One" pitchFamily="34" charset="-120"/>
              </a:rPr>
              <a:t>1</a:t>
            </a:r>
            <a:endParaRPr lang="en-US" sz="2300" dirty="0"/>
          </a:p>
        </p:txBody>
      </p:sp>
      <p:sp>
        <p:nvSpPr>
          <p:cNvPr id="8" name="Text 5"/>
          <p:cNvSpPr/>
          <p:nvPr/>
        </p:nvSpPr>
        <p:spPr>
          <a:xfrm>
            <a:off x="969050" y="5856208"/>
            <a:ext cx="2603659" cy="306943"/>
          </a:xfrm>
          <a:prstGeom prst="rect">
            <a:avLst/>
          </a:prstGeom>
          <a:noFill/>
          <a:ln/>
        </p:spPr>
        <p:txBody>
          <a:bodyPr wrap="none" lIns="0" tIns="0" rIns="0" bIns="0" rtlCol="0" anchor="t"/>
          <a:lstStyle/>
          <a:p>
            <a:pPr marL="0" indent="0" algn="ctr">
              <a:lnSpc>
                <a:spcPts val="2400"/>
              </a:lnSpc>
              <a:buNone/>
            </a:pPr>
            <a:r>
              <a:rPr lang="en-US" sz="1900" dirty="0">
                <a:solidFill>
                  <a:srgbClr val="FFE5E5"/>
                </a:solidFill>
                <a:latin typeface="Dela Gothic One" pitchFamily="34" charset="0"/>
                <a:ea typeface="Dela Gothic One" pitchFamily="34" charset="-122"/>
                <a:cs typeface="Dela Gothic One" pitchFamily="34" charset="-120"/>
              </a:rPr>
              <a:t>Verificarea sursei</a:t>
            </a:r>
            <a:endParaRPr lang="en-US" sz="1900" dirty="0"/>
          </a:p>
        </p:txBody>
      </p:sp>
      <p:sp>
        <p:nvSpPr>
          <p:cNvPr id="9" name="Text 6"/>
          <p:cNvSpPr/>
          <p:nvPr/>
        </p:nvSpPr>
        <p:spPr>
          <a:xfrm>
            <a:off x="884158" y="6281023"/>
            <a:ext cx="2773442" cy="942975"/>
          </a:xfrm>
          <a:prstGeom prst="rect">
            <a:avLst/>
          </a:prstGeom>
          <a:noFill/>
          <a:ln/>
        </p:spPr>
        <p:txBody>
          <a:bodyPr wrap="square" lIns="0" tIns="0" rIns="0" bIns="0" rtlCol="0" anchor="t"/>
          <a:lstStyle/>
          <a:p>
            <a:pPr marL="0" indent="0" algn="ctr">
              <a:lnSpc>
                <a:spcPts val="2450"/>
              </a:lnSpc>
              <a:buNone/>
            </a:pPr>
            <a:r>
              <a:rPr lang="en-US" sz="1500" dirty="0">
                <a:solidFill>
                  <a:srgbClr val="FFE5E5"/>
                </a:solidFill>
                <a:latin typeface="DM Sans" pitchFamily="34" charset="0"/>
                <a:ea typeface="DM Sans" pitchFamily="34" charset="-122"/>
                <a:cs typeface="DM Sans" pitchFamily="34" charset="-120"/>
              </a:rPr>
              <a:t>Verificați cine a publicat informația și dacă sursa este cunoscută pentru exactitate.</a:t>
            </a:r>
            <a:endParaRPr lang="en-US" sz="1500" dirty="0"/>
          </a:p>
        </p:txBody>
      </p:sp>
      <p:sp>
        <p:nvSpPr>
          <p:cNvPr id="10" name="Shape 7"/>
          <p:cNvSpPr/>
          <p:nvPr/>
        </p:nvSpPr>
        <p:spPr>
          <a:xfrm>
            <a:off x="5622131" y="4971990"/>
            <a:ext cx="22860" cy="687705"/>
          </a:xfrm>
          <a:prstGeom prst="roundRect">
            <a:avLst>
              <a:gd name="adj" fmla="val 773596"/>
            </a:avLst>
          </a:prstGeom>
          <a:solidFill>
            <a:srgbClr val="424242"/>
          </a:solidFill>
          <a:ln/>
        </p:spPr>
      </p:sp>
      <p:sp>
        <p:nvSpPr>
          <p:cNvPr id="11" name="Shape 8"/>
          <p:cNvSpPr/>
          <p:nvPr/>
        </p:nvSpPr>
        <p:spPr>
          <a:xfrm>
            <a:off x="5412581" y="4751010"/>
            <a:ext cx="442079" cy="442079"/>
          </a:xfrm>
          <a:prstGeom prst="roundRect">
            <a:avLst>
              <a:gd name="adj" fmla="val 40003"/>
            </a:avLst>
          </a:prstGeom>
          <a:solidFill>
            <a:srgbClr val="0A0A0A"/>
          </a:solidFill>
          <a:ln/>
          <a:effectLst>
            <a:outerShdw blurRad="294640" algn="bl" rotWithShape="0">
              <a:srgbClr val="FFFFFF">
                <a:alpha val="20000"/>
              </a:srgbClr>
            </a:outerShdw>
          </a:effectLst>
        </p:spPr>
      </p:sp>
      <p:sp>
        <p:nvSpPr>
          <p:cNvPr id="12" name="Text 9"/>
          <p:cNvSpPr/>
          <p:nvPr/>
        </p:nvSpPr>
        <p:spPr>
          <a:xfrm>
            <a:off x="5510570" y="4824591"/>
            <a:ext cx="245983" cy="294799"/>
          </a:xfrm>
          <a:prstGeom prst="rect">
            <a:avLst/>
          </a:prstGeom>
          <a:noFill/>
          <a:ln/>
        </p:spPr>
        <p:txBody>
          <a:bodyPr wrap="none" lIns="0" tIns="0" rIns="0" bIns="0" rtlCol="0" anchor="t"/>
          <a:lstStyle/>
          <a:p>
            <a:pPr marL="0" indent="0" algn="ctr">
              <a:lnSpc>
                <a:spcPts val="2300"/>
              </a:lnSpc>
              <a:buNone/>
            </a:pPr>
            <a:r>
              <a:rPr lang="en-US" sz="2300" dirty="0">
                <a:solidFill>
                  <a:srgbClr val="FFE5E5"/>
                </a:solidFill>
                <a:latin typeface="Dela Gothic One" pitchFamily="34" charset="0"/>
                <a:ea typeface="Dela Gothic One" pitchFamily="34" charset="-122"/>
                <a:cs typeface="Dela Gothic One" pitchFamily="34" charset="-120"/>
              </a:rPr>
              <a:t>2</a:t>
            </a:r>
            <a:endParaRPr lang="en-US" sz="2300" dirty="0"/>
          </a:p>
        </p:txBody>
      </p:sp>
      <p:sp>
        <p:nvSpPr>
          <p:cNvPr id="13" name="Text 10"/>
          <p:cNvSpPr/>
          <p:nvPr/>
        </p:nvSpPr>
        <p:spPr>
          <a:xfrm>
            <a:off x="4246959" y="5856208"/>
            <a:ext cx="2773561" cy="613886"/>
          </a:xfrm>
          <a:prstGeom prst="rect">
            <a:avLst/>
          </a:prstGeom>
          <a:noFill/>
          <a:ln/>
        </p:spPr>
        <p:txBody>
          <a:bodyPr wrap="square" lIns="0" tIns="0" rIns="0" bIns="0" rtlCol="0" anchor="t"/>
          <a:lstStyle/>
          <a:p>
            <a:pPr marL="0" indent="0" algn="ctr">
              <a:lnSpc>
                <a:spcPts val="2400"/>
              </a:lnSpc>
              <a:buNone/>
            </a:pPr>
            <a:r>
              <a:rPr lang="en-US" sz="1900" dirty="0">
                <a:solidFill>
                  <a:srgbClr val="FFE5E5"/>
                </a:solidFill>
                <a:latin typeface="Dela Gothic One" pitchFamily="34" charset="0"/>
                <a:ea typeface="Dela Gothic One" pitchFamily="34" charset="-122"/>
                <a:cs typeface="Dela Gothic One" pitchFamily="34" charset="-120"/>
              </a:rPr>
              <a:t>Căutarea informațiilor</a:t>
            </a:r>
            <a:endParaRPr lang="en-US" sz="1900" dirty="0"/>
          </a:p>
        </p:txBody>
      </p:sp>
      <p:sp>
        <p:nvSpPr>
          <p:cNvPr id="14" name="Text 11"/>
          <p:cNvSpPr/>
          <p:nvPr/>
        </p:nvSpPr>
        <p:spPr>
          <a:xfrm>
            <a:off x="4246959" y="6587966"/>
            <a:ext cx="2773561" cy="942975"/>
          </a:xfrm>
          <a:prstGeom prst="rect">
            <a:avLst/>
          </a:prstGeom>
          <a:noFill/>
          <a:ln/>
        </p:spPr>
        <p:txBody>
          <a:bodyPr wrap="square" lIns="0" tIns="0" rIns="0" bIns="0" rtlCol="0" anchor="t"/>
          <a:lstStyle/>
          <a:p>
            <a:pPr marL="0" indent="0" algn="ctr">
              <a:lnSpc>
                <a:spcPts val="2450"/>
              </a:lnSpc>
              <a:buNone/>
            </a:pPr>
            <a:r>
              <a:rPr lang="en-US" sz="1500" dirty="0">
                <a:solidFill>
                  <a:srgbClr val="FFE5E5"/>
                </a:solidFill>
                <a:latin typeface="DM Sans" pitchFamily="34" charset="0"/>
                <a:ea typeface="DM Sans" pitchFamily="34" charset="-122"/>
                <a:cs typeface="DM Sans" pitchFamily="34" charset="-120"/>
              </a:rPr>
              <a:t>Cautați informații despre subiect din mai multe surse credibile.</a:t>
            </a:r>
            <a:endParaRPr lang="en-US" sz="1500" dirty="0"/>
          </a:p>
        </p:txBody>
      </p:sp>
      <p:sp>
        <p:nvSpPr>
          <p:cNvPr id="15" name="Shape 12"/>
          <p:cNvSpPr/>
          <p:nvPr/>
        </p:nvSpPr>
        <p:spPr>
          <a:xfrm>
            <a:off x="8985052" y="4971990"/>
            <a:ext cx="22860" cy="687705"/>
          </a:xfrm>
          <a:prstGeom prst="roundRect">
            <a:avLst>
              <a:gd name="adj" fmla="val 773596"/>
            </a:avLst>
          </a:prstGeom>
          <a:solidFill>
            <a:srgbClr val="424242"/>
          </a:solidFill>
          <a:ln/>
        </p:spPr>
      </p:sp>
      <p:sp>
        <p:nvSpPr>
          <p:cNvPr id="16" name="Shape 13"/>
          <p:cNvSpPr/>
          <p:nvPr/>
        </p:nvSpPr>
        <p:spPr>
          <a:xfrm>
            <a:off x="8775502" y="4751010"/>
            <a:ext cx="442079" cy="442079"/>
          </a:xfrm>
          <a:prstGeom prst="roundRect">
            <a:avLst>
              <a:gd name="adj" fmla="val 40003"/>
            </a:avLst>
          </a:prstGeom>
          <a:solidFill>
            <a:srgbClr val="0A0A0A"/>
          </a:solidFill>
          <a:ln/>
          <a:effectLst>
            <a:outerShdw blurRad="294640" algn="bl" rotWithShape="0">
              <a:srgbClr val="FFFFFF">
                <a:alpha val="20000"/>
              </a:srgbClr>
            </a:outerShdw>
          </a:effectLst>
        </p:spPr>
      </p:sp>
      <p:sp>
        <p:nvSpPr>
          <p:cNvPr id="17" name="Text 14"/>
          <p:cNvSpPr/>
          <p:nvPr/>
        </p:nvSpPr>
        <p:spPr>
          <a:xfrm>
            <a:off x="8866703" y="4824591"/>
            <a:ext cx="259556" cy="294799"/>
          </a:xfrm>
          <a:prstGeom prst="rect">
            <a:avLst/>
          </a:prstGeom>
          <a:noFill/>
          <a:ln/>
        </p:spPr>
        <p:txBody>
          <a:bodyPr wrap="none" lIns="0" tIns="0" rIns="0" bIns="0" rtlCol="0" anchor="t"/>
          <a:lstStyle/>
          <a:p>
            <a:pPr marL="0" indent="0" algn="ctr">
              <a:lnSpc>
                <a:spcPts val="2300"/>
              </a:lnSpc>
              <a:buNone/>
            </a:pPr>
            <a:r>
              <a:rPr lang="en-US" sz="2300" dirty="0">
                <a:solidFill>
                  <a:srgbClr val="FFE5E5"/>
                </a:solidFill>
                <a:latin typeface="Dela Gothic One" pitchFamily="34" charset="0"/>
                <a:ea typeface="Dela Gothic One" pitchFamily="34" charset="-122"/>
                <a:cs typeface="Dela Gothic One" pitchFamily="34" charset="-120"/>
              </a:rPr>
              <a:t>3</a:t>
            </a:r>
            <a:endParaRPr lang="en-US" sz="2300" dirty="0"/>
          </a:p>
        </p:txBody>
      </p:sp>
      <p:sp>
        <p:nvSpPr>
          <p:cNvPr id="18" name="Text 15"/>
          <p:cNvSpPr/>
          <p:nvPr/>
        </p:nvSpPr>
        <p:spPr>
          <a:xfrm>
            <a:off x="7615118" y="5856208"/>
            <a:ext cx="2762964" cy="306943"/>
          </a:xfrm>
          <a:prstGeom prst="rect">
            <a:avLst/>
          </a:prstGeom>
          <a:noFill/>
          <a:ln/>
        </p:spPr>
        <p:txBody>
          <a:bodyPr wrap="none" lIns="0" tIns="0" rIns="0" bIns="0" rtlCol="0" anchor="t"/>
          <a:lstStyle/>
          <a:p>
            <a:pPr marL="0" indent="0" algn="ctr">
              <a:lnSpc>
                <a:spcPts val="2400"/>
              </a:lnSpc>
              <a:buNone/>
            </a:pPr>
            <a:r>
              <a:rPr lang="en-US" sz="1900" dirty="0">
                <a:solidFill>
                  <a:srgbClr val="FFE5E5"/>
                </a:solidFill>
                <a:latin typeface="Dela Gothic One" pitchFamily="34" charset="0"/>
                <a:ea typeface="Dela Gothic One" pitchFamily="34" charset="-122"/>
                <a:cs typeface="Dela Gothic One" pitchFamily="34" charset="-120"/>
              </a:rPr>
              <a:t>Verificarea datelor</a:t>
            </a:r>
            <a:endParaRPr lang="en-US" sz="1900" dirty="0"/>
          </a:p>
        </p:txBody>
      </p:sp>
      <p:sp>
        <p:nvSpPr>
          <p:cNvPr id="19" name="Text 16"/>
          <p:cNvSpPr/>
          <p:nvPr/>
        </p:nvSpPr>
        <p:spPr>
          <a:xfrm>
            <a:off x="7609880" y="6281023"/>
            <a:ext cx="2773442" cy="942975"/>
          </a:xfrm>
          <a:prstGeom prst="rect">
            <a:avLst/>
          </a:prstGeom>
          <a:noFill/>
          <a:ln/>
        </p:spPr>
        <p:txBody>
          <a:bodyPr wrap="square" lIns="0" tIns="0" rIns="0" bIns="0" rtlCol="0" anchor="t"/>
          <a:lstStyle/>
          <a:p>
            <a:pPr marL="0" indent="0" algn="ctr">
              <a:lnSpc>
                <a:spcPts val="2450"/>
              </a:lnSpc>
              <a:buNone/>
            </a:pPr>
            <a:r>
              <a:rPr lang="en-US" sz="1500" dirty="0">
                <a:solidFill>
                  <a:srgbClr val="FFE5E5"/>
                </a:solidFill>
                <a:latin typeface="DM Sans" pitchFamily="34" charset="0"/>
                <a:ea typeface="DM Sans" pitchFamily="34" charset="-122"/>
                <a:cs typeface="DM Sans" pitchFamily="34" charset="-120"/>
              </a:rPr>
              <a:t>Verificați datele din articol, inclusiv citatele, statisticile și imaginile.</a:t>
            </a:r>
            <a:endParaRPr lang="en-US" sz="1500" dirty="0"/>
          </a:p>
        </p:txBody>
      </p:sp>
      <p:sp>
        <p:nvSpPr>
          <p:cNvPr id="20" name="Shape 17"/>
          <p:cNvSpPr/>
          <p:nvPr/>
        </p:nvSpPr>
        <p:spPr>
          <a:xfrm>
            <a:off x="12347853" y="4971990"/>
            <a:ext cx="22860" cy="687705"/>
          </a:xfrm>
          <a:prstGeom prst="roundRect">
            <a:avLst>
              <a:gd name="adj" fmla="val 773596"/>
            </a:avLst>
          </a:prstGeom>
          <a:solidFill>
            <a:srgbClr val="424242"/>
          </a:solidFill>
          <a:ln/>
        </p:spPr>
      </p:sp>
      <p:sp>
        <p:nvSpPr>
          <p:cNvPr id="21" name="Shape 18"/>
          <p:cNvSpPr/>
          <p:nvPr/>
        </p:nvSpPr>
        <p:spPr>
          <a:xfrm>
            <a:off x="12138303" y="4751010"/>
            <a:ext cx="442079" cy="442079"/>
          </a:xfrm>
          <a:prstGeom prst="roundRect">
            <a:avLst>
              <a:gd name="adj" fmla="val 40003"/>
            </a:avLst>
          </a:prstGeom>
          <a:solidFill>
            <a:srgbClr val="0A0A0A"/>
          </a:solidFill>
          <a:ln/>
          <a:effectLst>
            <a:outerShdw blurRad="294640" algn="bl" rotWithShape="0">
              <a:srgbClr val="FFFFFF">
                <a:alpha val="20000"/>
              </a:srgbClr>
            </a:outerShdw>
          </a:effectLst>
        </p:spPr>
      </p:sp>
      <p:sp>
        <p:nvSpPr>
          <p:cNvPr id="22" name="Text 19"/>
          <p:cNvSpPr/>
          <p:nvPr/>
        </p:nvSpPr>
        <p:spPr>
          <a:xfrm>
            <a:off x="12223194" y="4824591"/>
            <a:ext cx="272177" cy="294799"/>
          </a:xfrm>
          <a:prstGeom prst="rect">
            <a:avLst/>
          </a:prstGeom>
          <a:noFill/>
          <a:ln/>
        </p:spPr>
        <p:txBody>
          <a:bodyPr wrap="none" lIns="0" tIns="0" rIns="0" bIns="0" rtlCol="0" anchor="t"/>
          <a:lstStyle/>
          <a:p>
            <a:pPr marL="0" indent="0" algn="ctr">
              <a:lnSpc>
                <a:spcPts val="2300"/>
              </a:lnSpc>
              <a:buNone/>
            </a:pPr>
            <a:r>
              <a:rPr lang="en-US" sz="2300" dirty="0">
                <a:solidFill>
                  <a:srgbClr val="FFE5E5"/>
                </a:solidFill>
                <a:latin typeface="Dela Gothic One" pitchFamily="34" charset="0"/>
                <a:ea typeface="Dela Gothic One" pitchFamily="34" charset="-122"/>
                <a:cs typeface="Dela Gothic One" pitchFamily="34" charset="-120"/>
              </a:rPr>
              <a:t>4</a:t>
            </a:r>
            <a:endParaRPr lang="en-US" sz="2300" dirty="0"/>
          </a:p>
        </p:txBody>
      </p:sp>
      <p:sp>
        <p:nvSpPr>
          <p:cNvPr id="23" name="Text 20"/>
          <p:cNvSpPr/>
          <p:nvPr/>
        </p:nvSpPr>
        <p:spPr>
          <a:xfrm>
            <a:off x="10972681" y="5856208"/>
            <a:ext cx="2773561" cy="613886"/>
          </a:xfrm>
          <a:prstGeom prst="rect">
            <a:avLst/>
          </a:prstGeom>
          <a:noFill/>
          <a:ln/>
        </p:spPr>
        <p:txBody>
          <a:bodyPr wrap="square" lIns="0" tIns="0" rIns="0" bIns="0" rtlCol="0" anchor="t"/>
          <a:lstStyle/>
          <a:p>
            <a:pPr marL="0" indent="0" algn="ctr">
              <a:lnSpc>
                <a:spcPts val="2400"/>
              </a:lnSpc>
              <a:buNone/>
            </a:pPr>
            <a:r>
              <a:rPr lang="en-US" sz="1900" dirty="0">
                <a:solidFill>
                  <a:srgbClr val="FFE5E5"/>
                </a:solidFill>
                <a:latin typeface="Dela Gothic One" pitchFamily="34" charset="0"/>
                <a:ea typeface="Dela Gothic One" pitchFamily="34" charset="-122"/>
                <a:cs typeface="Dela Gothic One" pitchFamily="34" charset="-120"/>
              </a:rPr>
              <a:t>Verificarea contextului</a:t>
            </a:r>
            <a:endParaRPr lang="en-US" sz="1900" dirty="0"/>
          </a:p>
        </p:txBody>
      </p:sp>
      <p:sp>
        <p:nvSpPr>
          <p:cNvPr id="24" name="Text 21"/>
          <p:cNvSpPr/>
          <p:nvPr/>
        </p:nvSpPr>
        <p:spPr>
          <a:xfrm>
            <a:off x="10972681" y="6587966"/>
            <a:ext cx="2773561" cy="942975"/>
          </a:xfrm>
          <a:prstGeom prst="rect">
            <a:avLst/>
          </a:prstGeom>
          <a:noFill/>
          <a:ln/>
        </p:spPr>
        <p:txBody>
          <a:bodyPr wrap="square" lIns="0" tIns="0" rIns="0" bIns="0" rtlCol="0" anchor="t"/>
          <a:lstStyle/>
          <a:p>
            <a:pPr marL="0" indent="0" algn="ctr">
              <a:lnSpc>
                <a:spcPts val="2450"/>
              </a:lnSpc>
              <a:buNone/>
            </a:pPr>
            <a:r>
              <a:rPr lang="en-US" sz="1500" dirty="0">
                <a:solidFill>
                  <a:srgbClr val="FFE5E5"/>
                </a:solidFill>
                <a:latin typeface="DM Sans" pitchFamily="34" charset="0"/>
                <a:ea typeface="DM Sans" pitchFamily="34" charset="-122"/>
                <a:cs typeface="DM Sans" pitchFamily="34" charset="-120"/>
              </a:rPr>
              <a:t>Incercați să înțelegeți contextul în care a fost publicată informația.</a:t>
            </a:r>
            <a:endParaRPr lang="en-US" sz="1500" dirty="0"/>
          </a:p>
        </p:txBody>
      </p:sp>
      <p:pic>
        <p:nvPicPr>
          <p:cNvPr id="25" name="Picture 24"/>
          <p:cNvPicPr>
            <a:picLocks noChangeAspect="1"/>
          </p:cNvPicPr>
          <p:nvPr/>
        </p:nvPicPr>
        <p:blipFill>
          <a:blip r:embed="rId4"/>
          <a:stretch>
            <a:fillRect/>
          </a:stretch>
        </p:blipFill>
        <p:spPr>
          <a:xfrm>
            <a:off x="12324511" y="7761518"/>
            <a:ext cx="2237426" cy="3596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72145"/>
            <a:ext cx="12742783" cy="708779"/>
          </a:xfrm>
          <a:prstGeom prst="rect">
            <a:avLst/>
          </a:prstGeom>
          <a:noFill/>
          <a:ln/>
        </p:spPr>
        <p:txBody>
          <a:bodyPr wrap="none" lIns="0" tIns="0" rIns="0" bIns="0" rtlCol="0" anchor="t"/>
          <a:lstStyle/>
          <a:p>
            <a:pPr marL="0" indent="0">
              <a:lnSpc>
                <a:spcPts val="5550"/>
              </a:lnSpc>
              <a:buNone/>
            </a:pPr>
            <a:r>
              <a:rPr lang="en-US" sz="4450" dirty="0">
                <a:solidFill>
                  <a:srgbClr val="FAEBEB"/>
                </a:solidFill>
                <a:latin typeface="Dela Gothic One" pitchFamily="34" charset="0"/>
                <a:ea typeface="Dela Gothic One" pitchFamily="34" charset="-122"/>
                <a:cs typeface="Dela Gothic One" pitchFamily="34" charset="-120"/>
              </a:rPr>
              <a:t>Rolul educației și al alfabetizării media</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70973" y="2959179"/>
            <a:ext cx="166688" cy="453509"/>
          </a:xfrm>
          <a:prstGeom prst="rect">
            <a:avLst/>
          </a:prstGeom>
          <a:noFill/>
          <a:ln/>
        </p:spPr>
        <p:txBody>
          <a:bodyPr wrap="none" lIns="0" tIns="0" rIns="0" bIns="0" rtlCol="0" anchor="t"/>
          <a:lstStyle/>
          <a:p>
            <a:pPr marL="0" indent="0" algn="ctr">
              <a:lnSpc>
                <a:spcPts val="3550"/>
              </a:lnSpc>
              <a:buNone/>
            </a:pPr>
            <a:r>
              <a:rPr lang="en-US" sz="2200" dirty="0">
                <a:solidFill>
                  <a:srgbClr val="FFE5E5"/>
                </a:solidFill>
                <a:latin typeface="Dela Gothic One" pitchFamily="34" charset="0"/>
                <a:ea typeface="Dela Gothic One" pitchFamily="34" charset="-122"/>
                <a:cs typeface="Dela Gothic One" pitchFamily="34" charset="-120"/>
              </a:rPr>
              <a:t>1</a:t>
            </a:r>
            <a:endParaRPr lang="en-US" sz="2200" dirty="0"/>
          </a:p>
        </p:txBody>
      </p:sp>
      <p:sp>
        <p:nvSpPr>
          <p:cNvPr id="5" name="Text 2"/>
          <p:cNvSpPr/>
          <p:nvPr/>
        </p:nvSpPr>
        <p:spPr>
          <a:xfrm>
            <a:off x="5357217" y="25428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Constientizarea</a:t>
            </a:r>
            <a:endParaRPr lang="en-US" sz="2200" dirty="0"/>
          </a:p>
        </p:txBody>
      </p:sp>
      <p:sp>
        <p:nvSpPr>
          <p:cNvPr id="6" name="Text 3"/>
          <p:cNvSpPr/>
          <p:nvPr/>
        </p:nvSpPr>
        <p:spPr>
          <a:xfrm>
            <a:off x="5357217" y="3033236"/>
            <a:ext cx="6069330" cy="362903"/>
          </a:xfrm>
          <a:prstGeom prst="rect">
            <a:avLst/>
          </a:prstGeom>
          <a:noFill/>
          <a:ln/>
        </p:spPr>
        <p:txBody>
          <a:bodyPr wrap="non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Oamenii trebuie să fie conștienți de existența știrilor false.</a:t>
            </a:r>
            <a:endParaRPr lang="en-US" sz="1750" dirty="0"/>
          </a:p>
        </p:txBody>
      </p:sp>
      <p:sp>
        <p:nvSpPr>
          <p:cNvPr id="7" name="Shape 4"/>
          <p:cNvSpPr/>
          <p:nvPr/>
        </p:nvSpPr>
        <p:spPr>
          <a:xfrm>
            <a:off x="5187077" y="3817501"/>
            <a:ext cx="8592860" cy="15240"/>
          </a:xfrm>
          <a:prstGeom prst="roundRect">
            <a:avLst>
              <a:gd name="adj" fmla="val 1339536"/>
            </a:avLst>
          </a:prstGeom>
          <a:solidFill>
            <a:srgbClr val="424242"/>
          </a:solidFill>
          <a:ln/>
        </p:spPr>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35968" y="4469249"/>
            <a:ext cx="236696" cy="453509"/>
          </a:xfrm>
          <a:prstGeom prst="rect">
            <a:avLst/>
          </a:prstGeom>
          <a:noFill/>
          <a:ln/>
        </p:spPr>
        <p:txBody>
          <a:bodyPr wrap="none" lIns="0" tIns="0" rIns="0" bIns="0" rtlCol="0" anchor="t"/>
          <a:lstStyle/>
          <a:p>
            <a:pPr marL="0" indent="0" algn="ctr">
              <a:lnSpc>
                <a:spcPts val="3550"/>
              </a:lnSpc>
              <a:buNone/>
            </a:pPr>
            <a:r>
              <a:rPr lang="en-US" sz="2200" dirty="0">
                <a:solidFill>
                  <a:srgbClr val="FFE5E5"/>
                </a:solidFill>
                <a:latin typeface="Dela Gothic One" pitchFamily="34" charset="0"/>
                <a:ea typeface="Dela Gothic One" pitchFamily="34" charset="-122"/>
                <a:cs typeface="Dela Gothic One" pitchFamily="34" charset="-120"/>
              </a:rPr>
              <a:t>2</a:t>
            </a:r>
            <a:endParaRPr lang="en-US" sz="2200" dirty="0"/>
          </a:p>
        </p:txBody>
      </p:sp>
      <p:sp>
        <p:nvSpPr>
          <p:cNvPr id="10" name="Text 6"/>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Cunoștințe</a:t>
            </a:r>
            <a:endParaRPr lang="en-US" sz="2200" dirty="0"/>
          </a:p>
        </p:txBody>
      </p:sp>
      <p:sp>
        <p:nvSpPr>
          <p:cNvPr id="11" name="Text 7"/>
          <p:cNvSpPr/>
          <p:nvPr/>
        </p:nvSpPr>
        <p:spPr>
          <a:xfrm>
            <a:off x="6433304" y="4759762"/>
            <a:ext cx="6434852" cy="362903"/>
          </a:xfrm>
          <a:prstGeom prst="rect">
            <a:avLst/>
          </a:prstGeom>
          <a:noFill/>
          <a:ln/>
        </p:spPr>
        <p:txBody>
          <a:bodyPr wrap="non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Oamenii trebuie să învețe să identifice indicatorii știrilor false.</a:t>
            </a:r>
            <a:endParaRPr lang="en-US" sz="1750" dirty="0"/>
          </a:p>
        </p:txBody>
      </p:sp>
      <p:sp>
        <p:nvSpPr>
          <p:cNvPr id="12" name="Shape 8"/>
          <p:cNvSpPr/>
          <p:nvPr/>
        </p:nvSpPr>
        <p:spPr>
          <a:xfrm>
            <a:off x="6263164" y="5544026"/>
            <a:ext cx="7516773" cy="15240"/>
          </a:xfrm>
          <a:prstGeom prst="roundRect">
            <a:avLst>
              <a:gd name="adj" fmla="val 1339536"/>
            </a:avLst>
          </a:prstGeom>
          <a:solidFill>
            <a:srgbClr val="424242"/>
          </a:solidFill>
          <a:ln/>
        </p:spPr>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29420" y="6195774"/>
            <a:ext cx="249674" cy="453509"/>
          </a:xfrm>
          <a:prstGeom prst="rect">
            <a:avLst/>
          </a:prstGeom>
          <a:noFill/>
          <a:ln/>
        </p:spPr>
        <p:txBody>
          <a:bodyPr wrap="none" lIns="0" tIns="0" rIns="0" bIns="0" rtlCol="0" anchor="t"/>
          <a:lstStyle/>
          <a:p>
            <a:pPr marL="0" indent="0" algn="ctr">
              <a:lnSpc>
                <a:spcPts val="3550"/>
              </a:lnSpc>
              <a:buNone/>
            </a:pPr>
            <a:r>
              <a:rPr lang="en-US" sz="2200" dirty="0">
                <a:solidFill>
                  <a:srgbClr val="FFE5E5"/>
                </a:solidFill>
                <a:latin typeface="Dela Gothic One" pitchFamily="34" charset="0"/>
                <a:ea typeface="Dela Gothic One" pitchFamily="34" charset="-122"/>
                <a:cs typeface="Dela Gothic One"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Abilități</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Oamenii trebuie să învețe să verifice și să evalueze informațiile.</a:t>
            </a:r>
            <a:endParaRPr lang="en-US" sz="1750" dirty="0"/>
          </a:p>
        </p:txBody>
      </p:sp>
      <p:pic>
        <p:nvPicPr>
          <p:cNvPr id="17" name="Picture 16"/>
          <p:cNvPicPr>
            <a:picLocks noChangeAspect="1"/>
          </p:cNvPicPr>
          <p:nvPr/>
        </p:nvPicPr>
        <p:blipFill>
          <a:blip r:embed="rId6"/>
          <a:stretch>
            <a:fillRect/>
          </a:stretch>
        </p:blipFill>
        <p:spPr>
          <a:xfrm>
            <a:off x="12318991" y="7776211"/>
            <a:ext cx="2237426" cy="359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74408"/>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FAEBEB"/>
                </a:solidFill>
                <a:latin typeface="Dela Gothic One" pitchFamily="34" charset="0"/>
                <a:ea typeface="Dela Gothic One" pitchFamily="34" charset="-122"/>
                <a:cs typeface="Dela Gothic One" pitchFamily="34" charset="-120"/>
              </a:rPr>
              <a:t>Responsabilitatea platformelor digitale</a:t>
            </a:r>
            <a:endParaRPr lang="en-US" sz="4450" dirty="0"/>
          </a:p>
        </p:txBody>
      </p:sp>
      <p:pic>
        <p:nvPicPr>
          <p:cNvPr id="3" name="Image 0" descr="preencoded.png"/>
          <p:cNvPicPr>
            <a:picLocks noChangeAspect="1"/>
          </p:cNvPicPr>
          <p:nvPr/>
        </p:nvPicPr>
        <p:blipFill>
          <a:blip r:embed="rId3"/>
          <a:stretch>
            <a:fillRect/>
          </a:stretch>
        </p:blipFill>
        <p:spPr>
          <a:xfrm>
            <a:off x="793790" y="2845594"/>
            <a:ext cx="4120753" cy="2546747"/>
          </a:xfrm>
          <a:prstGeom prst="rect">
            <a:avLst/>
          </a:prstGeom>
        </p:spPr>
      </p:pic>
      <p:sp>
        <p:nvSpPr>
          <p:cNvPr id="4" name="Text 1"/>
          <p:cNvSpPr/>
          <p:nvPr/>
        </p:nvSpPr>
        <p:spPr>
          <a:xfrm>
            <a:off x="793790" y="56758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Politici clare</a:t>
            </a:r>
            <a:endParaRPr lang="en-US" sz="2200" dirty="0"/>
          </a:p>
        </p:txBody>
      </p:sp>
      <p:sp>
        <p:nvSpPr>
          <p:cNvPr id="5" name="Text 2"/>
          <p:cNvSpPr/>
          <p:nvPr/>
        </p:nvSpPr>
        <p:spPr>
          <a:xfrm>
            <a:off x="793790" y="6166247"/>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Platformele trebuie să aibă politici clare contra răspândirii știrilor false.</a:t>
            </a:r>
            <a:endParaRPr lang="en-US" sz="1750" dirty="0"/>
          </a:p>
        </p:txBody>
      </p:sp>
      <p:pic>
        <p:nvPicPr>
          <p:cNvPr id="6" name="Image 1" descr="preencoded.png"/>
          <p:cNvPicPr>
            <a:picLocks noChangeAspect="1"/>
          </p:cNvPicPr>
          <p:nvPr/>
        </p:nvPicPr>
        <p:blipFill>
          <a:blip r:embed="rId4"/>
          <a:stretch>
            <a:fillRect/>
          </a:stretch>
        </p:blipFill>
        <p:spPr>
          <a:xfrm>
            <a:off x="5254704" y="2845594"/>
            <a:ext cx="4120872" cy="2546866"/>
          </a:xfrm>
          <a:prstGeom prst="rect">
            <a:avLst/>
          </a:prstGeom>
        </p:spPr>
      </p:pic>
      <p:sp>
        <p:nvSpPr>
          <p:cNvPr id="7" name="Text 3"/>
          <p:cNvSpPr/>
          <p:nvPr/>
        </p:nvSpPr>
        <p:spPr>
          <a:xfrm>
            <a:off x="5254704" y="5675948"/>
            <a:ext cx="3929777"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Verificarea conținutului</a:t>
            </a:r>
            <a:endParaRPr lang="en-US" sz="2200" dirty="0"/>
          </a:p>
        </p:txBody>
      </p:sp>
      <p:sp>
        <p:nvSpPr>
          <p:cNvPr id="8" name="Text 4"/>
          <p:cNvSpPr/>
          <p:nvPr/>
        </p:nvSpPr>
        <p:spPr>
          <a:xfrm>
            <a:off x="5254704" y="6166366"/>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Platformele trebuie să verifice conținutul pentru a identifica și elimina știrile false.</a:t>
            </a:r>
            <a:endParaRPr lang="en-US" sz="1750" dirty="0"/>
          </a:p>
        </p:txBody>
      </p:sp>
      <p:pic>
        <p:nvPicPr>
          <p:cNvPr id="9" name="Image 2" descr="preencoded.png"/>
          <p:cNvPicPr>
            <a:picLocks noChangeAspect="1"/>
          </p:cNvPicPr>
          <p:nvPr/>
        </p:nvPicPr>
        <p:blipFill>
          <a:blip r:embed="rId5"/>
          <a:stretch>
            <a:fillRect/>
          </a:stretch>
        </p:blipFill>
        <p:spPr>
          <a:xfrm>
            <a:off x="9715738" y="2845594"/>
            <a:ext cx="4120753" cy="2546747"/>
          </a:xfrm>
          <a:prstGeom prst="rect">
            <a:avLst/>
          </a:prstGeom>
        </p:spPr>
      </p:pic>
      <p:sp>
        <p:nvSpPr>
          <p:cNvPr id="10" name="Text 5"/>
          <p:cNvSpPr/>
          <p:nvPr/>
        </p:nvSpPr>
        <p:spPr>
          <a:xfrm>
            <a:off x="9715738" y="56758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FE5E5"/>
                </a:solidFill>
                <a:latin typeface="Dela Gothic One" pitchFamily="34" charset="0"/>
                <a:ea typeface="Dela Gothic One" pitchFamily="34" charset="-122"/>
                <a:cs typeface="Dela Gothic One" pitchFamily="34" charset="-120"/>
              </a:rPr>
              <a:t>Transparență</a:t>
            </a:r>
            <a:endParaRPr lang="en-US" sz="2200" dirty="0"/>
          </a:p>
        </p:txBody>
      </p:sp>
      <p:sp>
        <p:nvSpPr>
          <p:cNvPr id="11" name="Text 6"/>
          <p:cNvSpPr/>
          <p:nvPr/>
        </p:nvSpPr>
        <p:spPr>
          <a:xfrm>
            <a:off x="9715738" y="6166247"/>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FFE5E5"/>
                </a:solidFill>
                <a:latin typeface="DM Sans" pitchFamily="34" charset="0"/>
                <a:ea typeface="DM Sans" pitchFamily="34" charset="-122"/>
                <a:cs typeface="DM Sans" pitchFamily="34" charset="-120"/>
              </a:rPr>
              <a:t>Platformele trebuie să fie transparente cu privire la algoritmii și politicile lor.</a:t>
            </a:r>
            <a:endParaRPr lang="en-US" sz="1750" dirty="0"/>
          </a:p>
        </p:txBody>
      </p:sp>
      <p:pic>
        <p:nvPicPr>
          <p:cNvPr id="12" name="Picture 11"/>
          <p:cNvPicPr>
            <a:picLocks noChangeAspect="1"/>
          </p:cNvPicPr>
          <p:nvPr/>
        </p:nvPicPr>
        <p:blipFill>
          <a:blip r:embed="rId6"/>
          <a:stretch>
            <a:fillRect/>
          </a:stretch>
        </p:blipFill>
        <p:spPr>
          <a:xfrm>
            <a:off x="12392974" y="7761517"/>
            <a:ext cx="2237426" cy="3596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035040" cy="8229957"/>
          </a:xfrm>
          <a:prstGeom prst="rect">
            <a:avLst/>
          </a:prstGeom>
        </p:spPr>
      </p:pic>
      <p:sp>
        <p:nvSpPr>
          <p:cNvPr id="3" name="Text 0"/>
          <p:cNvSpPr/>
          <p:nvPr/>
        </p:nvSpPr>
        <p:spPr>
          <a:xfrm>
            <a:off x="6231255" y="585192"/>
            <a:ext cx="7654290" cy="1330166"/>
          </a:xfrm>
          <a:prstGeom prst="rect">
            <a:avLst/>
          </a:prstGeom>
          <a:noFill/>
          <a:ln/>
        </p:spPr>
        <p:txBody>
          <a:bodyPr wrap="square" lIns="0" tIns="0" rIns="0" bIns="0" rtlCol="0" anchor="t"/>
          <a:lstStyle/>
          <a:p>
            <a:pPr marL="0" indent="0">
              <a:lnSpc>
                <a:spcPts val="5200"/>
              </a:lnSpc>
              <a:buNone/>
            </a:pPr>
            <a:r>
              <a:rPr lang="en-US" sz="4150" dirty="0">
                <a:solidFill>
                  <a:srgbClr val="FAEBEB"/>
                </a:solidFill>
                <a:latin typeface="Dela Gothic One" pitchFamily="34" charset="0"/>
                <a:ea typeface="Dela Gothic One" pitchFamily="34" charset="-122"/>
                <a:cs typeface="Dela Gothic One" pitchFamily="34" charset="-120"/>
              </a:rPr>
              <a:t>Apelul la acțiune: ce putem face?</a:t>
            </a:r>
            <a:endParaRPr lang="en-US" sz="4150" dirty="0"/>
          </a:p>
        </p:txBody>
      </p:sp>
      <p:sp>
        <p:nvSpPr>
          <p:cNvPr id="4" name="Text 1"/>
          <p:cNvSpPr/>
          <p:nvPr/>
        </p:nvSpPr>
        <p:spPr>
          <a:xfrm>
            <a:off x="6231255" y="2340888"/>
            <a:ext cx="3667482" cy="702350"/>
          </a:xfrm>
          <a:prstGeom prst="rect">
            <a:avLst/>
          </a:prstGeom>
          <a:noFill/>
          <a:ln/>
        </p:spPr>
        <p:txBody>
          <a:bodyPr wrap="none" lIns="0" tIns="0" rIns="0" bIns="0" rtlCol="0" anchor="t"/>
          <a:lstStyle/>
          <a:p>
            <a:pPr marL="0" indent="0" algn="ctr">
              <a:lnSpc>
                <a:spcPts val="5500"/>
              </a:lnSpc>
              <a:buNone/>
            </a:pPr>
            <a:r>
              <a:rPr lang="en-US" sz="5500" dirty="0">
                <a:solidFill>
                  <a:srgbClr val="FFE5E5"/>
                </a:solidFill>
                <a:latin typeface="Dela Gothic One" pitchFamily="34" charset="0"/>
                <a:ea typeface="Dela Gothic One" pitchFamily="34" charset="-122"/>
                <a:cs typeface="Dela Gothic One" pitchFamily="34" charset="-120"/>
              </a:rPr>
              <a:t>1</a:t>
            </a:r>
            <a:endParaRPr lang="en-US" sz="5500" dirty="0"/>
          </a:p>
        </p:txBody>
      </p:sp>
      <p:sp>
        <p:nvSpPr>
          <p:cNvPr id="5" name="Text 2"/>
          <p:cNvSpPr/>
          <p:nvPr/>
        </p:nvSpPr>
        <p:spPr>
          <a:xfrm>
            <a:off x="6734770" y="3309104"/>
            <a:ext cx="2660333" cy="332423"/>
          </a:xfrm>
          <a:prstGeom prst="rect">
            <a:avLst/>
          </a:prstGeom>
          <a:noFill/>
          <a:ln/>
        </p:spPr>
        <p:txBody>
          <a:bodyPr wrap="none" lIns="0" tIns="0" rIns="0" bIns="0" rtlCol="0" anchor="t"/>
          <a:lstStyle/>
          <a:p>
            <a:pPr marL="0" indent="0" algn="ctr">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Informați-vă!</a:t>
            </a:r>
            <a:endParaRPr lang="en-US" sz="2050" dirty="0"/>
          </a:p>
        </p:txBody>
      </p:sp>
      <p:sp>
        <p:nvSpPr>
          <p:cNvPr id="6" name="Text 3"/>
          <p:cNvSpPr/>
          <p:nvPr/>
        </p:nvSpPr>
        <p:spPr>
          <a:xfrm>
            <a:off x="6231255" y="3769162"/>
            <a:ext cx="3667482" cy="681038"/>
          </a:xfrm>
          <a:prstGeom prst="rect">
            <a:avLst/>
          </a:prstGeom>
          <a:noFill/>
          <a:ln/>
        </p:spPr>
        <p:txBody>
          <a:bodyPr wrap="square" lIns="0" tIns="0" rIns="0" bIns="0" rtlCol="0" anchor="t"/>
          <a:lstStyle/>
          <a:p>
            <a:pPr marL="0" indent="0" algn="ctr">
              <a:lnSpc>
                <a:spcPts val="2650"/>
              </a:lnSpc>
              <a:buNone/>
            </a:pPr>
            <a:r>
              <a:rPr lang="en-US" sz="1650" dirty="0">
                <a:solidFill>
                  <a:srgbClr val="FFE5E5"/>
                </a:solidFill>
                <a:latin typeface="DM Sans" pitchFamily="34" charset="0"/>
                <a:ea typeface="DM Sans" pitchFamily="34" charset="-122"/>
                <a:cs typeface="DM Sans" pitchFamily="34" charset="-120"/>
              </a:rPr>
              <a:t>Învățați să identificați știrile false și să verificați informațiile.</a:t>
            </a:r>
            <a:endParaRPr lang="en-US" sz="1650" dirty="0"/>
          </a:p>
        </p:txBody>
      </p:sp>
      <p:sp>
        <p:nvSpPr>
          <p:cNvPr id="7" name="Text 4"/>
          <p:cNvSpPr/>
          <p:nvPr/>
        </p:nvSpPr>
        <p:spPr>
          <a:xfrm>
            <a:off x="10217944" y="2340888"/>
            <a:ext cx="3667601" cy="702350"/>
          </a:xfrm>
          <a:prstGeom prst="rect">
            <a:avLst/>
          </a:prstGeom>
          <a:noFill/>
          <a:ln/>
        </p:spPr>
        <p:txBody>
          <a:bodyPr wrap="none" lIns="0" tIns="0" rIns="0" bIns="0" rtlCol="0" anchor="t"/>
          <a:lstStyle/>
          <a:p>
            <a:pPr marL="0" indent="0" algn="ctr">
              <a:lnSpc>
                <a:spcPts val="5500"/>
              </a:lnSpc>
              <a:buNone/>
            </a:pPr>
            <a:r>
              <a:rPr lang="en-US" sz="5500" dirty="0">
                <a:solidFill>
                  <a:srgbClr val="FFE5E5"/>
                </a:solidFill>
                <a:latin typeface="Dela Gothic One" pitchFamily="34" charset="0"/>
                <a:ea typeface="Dela Gothic One" pitchFamily="34" charset="-122"/>
                <a:cs typeface="Dela Gothic One" pitchFamily="34" charset="-120"/>
              </a:rPr>
              <a:t>2</a:t>
            </a:r>
            <a:endParaRPr lang="en-US" sz="5500" dirty="0"/>
          </a:p>
        </p:txBody>
      </p:sp>
      <p:sp>
        <p:nvSpPr>
          <p:cNvPr id="8" name="Text 5"/>
          <p:cNvSpPr/>
          <p:nvPr/>
        </p:nvSpPr>
        <p:spPr>
          <a:xfrm>
            <a:off x="10721578" y="3309104"/>
            <a:ext cx="2660333" cy="332423"/>
          </a:xfrm>
          <a:prstGeom prst="rect">
            <a:avLst/>
          </a:prstGeom>
          <a:noFill/>
          <a:ln/>
        </p:spPr>
        <p:txBody>
          <a:bodyPr wrap="none" lIns="0" tIns="0" rIns="0" bIns="0" rtlCol="0" anchor="t"/>
          <a:lstStyle/>
          <a:p>
            <a:pPr marL="0" indent="0" algn="ctr">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Împărtășiți!</a:t>
            </a:r>
            <a:endParaRPr lang="en-US" sz="2050" dirty="0"/>
          </a:p>
        </p:txBody>
      </p:sp>
      <p:sp>
        <p:nvSpPr>
          <p:cNvPr id="9" name="Text 6"/>
          <p:cNvSpPr/>
          <p:nvPr/>
        </p:nvSpPr>
        <p:spPr>
          <a:xfrm>
            <a:off x="10217944" y="3769162"/>
            <a:ext cx="3667601" cy="1021556"/>
          </a:xfrm>
          <a:prstGeom prst="rect">
            <a:avLst/>
          </a:prstGeom>
          <a:noFill/>
          <a:ln/>
        </p:spPr>
        <p:txBody>
          <a:bodyPr wrap="square" lIns="0" tIns="0" rIns="0" bIns="0" rtlCol="0" anchor="t"/>
          <a:lstStyle/>
          <a:p>
            <a:pPr marL="0" indent="0" algn="ctr">
              <a:lnSpc>
                <a:spcPts val="2650"/>
              </a:lnSpc>
              <a:buNone/>
            </a:pPr>
            <a:r>
              <a:rPr lang="en-US" sz="1650" dirty="0">
                <a:solidFill>
                  <a:srgbClr val="FFE5E5"/>
                </a:solidFill>
                <a:latin typeface="DM Sans" pitchFamily="34" charset="0"/>
                <a:ea typeface="DM Sans" pitchFamily="34" charset="-122"/>
                <a:cs typeface="DM Sans" pitchFamily="34" charset="-120"/>
              </a:rPr>
              <a:t>Spuneți-le prietenilor și familiei despre importanța combaterii știrilor false.</a:t>
            </a:r>
            <a:endParaRPr lang="en-US" sz="1650" dirty="0"/>
          </a:p>
        </p:txBody>
      </p:sp>
      <p:sp>
        <p:nvSpPr>
          <p:cNvPr id="10" name="Text 7"/>
          <p:cNvSpPr/>
          <p:nvPr/>
        </p:nvSpPr>
        <p:spPr>
          <a:xfrm>
            <a:off x="6231255" y="5535454"/>
            <a:ext cx="3667482" cy="702350"/>
          </a:xfrm>
          <a:prstGeom prst="rect">
            <a:avLst/>
          </a:prstGeom>
          <a:noFill/>
          <a:ln/>
        </p:spPr>
        <p:txBody>
          <a:bodyPr wrap="none" lIns="0" tIns="0" rIns="0" bIns="0" rtlCol="0" anchor="t"/>
          <a:lstStyle/>
          <a:p>
            <a:pPr marL="0" indent="0" algn="ctr">
              <a:lnSpc>
                <a:spcPts val="5500"/>
              </a:lnSpc>
              <a:buNone/>
            </a:pPr>
            <a:r>
              <a:rPr lang="en-US" sz="5500" dirty="0">
                <a:solidFill>
                  <a:srgbClr val="FFE5E5"/>
                </a:solidFill>
                <a:latin typeface="Dela Gothic One" pitchFamily="34" charset="0"/>
                <a:ea typeface="Dela Gothic One" pitchFamily="34" charset="-122"/>
                <a:cs typeface="Dela Gothic One" pitchFamily="34" charset="-120"/>
              </a:rPr>
              <a:t>3</a:t>
            </a:r>
            <a:endParaRPr lang="en-US" sz="5500" dirty="0"/>
          </a:p>
        </p:txBody>
      </p:sp>
      <p:sp>
        <p:nvSpPr>
          <p:cNvPr id="11" name="Text 8"/>
          <p:cNvSpPr/>
          <p:nvPr/>
        </p:nvSpPr>
        <p:spPr>
          <a:xfrm>
            <a:off x="6734770" y="6503670"/>
            <a:ext cx="2660333" cy="332423"/>
          </a:xfrm>
          <a:prstGeom prst="rect">
            <a:avLst/>
          </a:prstGeom>
          <a:noFill/>
          <a:ln/>
        </p:spPr>
        <p:txBody>
          <a:bodyPr wrap="none" lIns="0" tIns="0" rIns="0" bIns="0" rtlCol="0" anchor="t"/>
          <a:lstStyle/>
          <a:p>
            <a:pPr marL="0" indent="0" algn="ctr">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Raportați!</a:t>
            </a:r>
            <a:endParaRPr lang="en-US" sz="2050" dirty="0"/>
          </a:p>
        </p:txBody>
      </p:sp>
      <p:sp>
        <p:nvSpPr>
          <p:cNvPr id="12" name="Text 9"/>
          <p:cNvSpPr/>
          <p:nvPr/>
        </p:nvSpPr>
        <p:spPr>
          <a:xfrm>
            <a:off x="6231255" y="6963728"/>
            <a:ext cx="3667482" cy="681038"/>
          </a:xfrm>
          <a:prstGeom prst="rect">
            <a:avLst/>
          </a:prstGeom>
          <a:noFill/>
          <a:ln/>
        </p:spPr>
        <p:txBody>
          <a:bodyPr wrap="square" lIns="0" tIns="0" rIns="0" bIns="0" rtlCol="0" anchor="t"/>
          <a:lstStyle/>
          <a:p>
            <a:pPr marL="0" indent="0" algn="ctr">
              <a:lnSpc>
                <a:spcPts val="2650"/>
              </a:lnSpc>
              <a:buNone/>
            </a:pPr>
            <a:r>
              <a:rPr lang="en-US" sz="1650" dirty="0">
                <a:solidFill>
                  <a:srgbClr val="FFE5E5"/>
                </a:solidFill>
                <a:latin typeface="DM Sans" pitchFamily="34" charset="0"/>
                <a:ea typeface="DM Sans" pitchFamily="34" charset="-122"/>
                <a:cs typeface="DM Sans" pitchFamily="34" charset="-120"/>
              </a:rPr>
              <a:t>Raportați știrile false pe platformele online.</a:t>
            </a:r>
            <a:endParaRPr lang="en-US" sz="1650" dirty="0"/>
          </a:p>
        </p:txBody>
      </p:sp>
      <p:sp>
        <p:nvSpPr>
          <p:cNvPr id="13" name="Text 10"/>
          <p:cNvSpPr/>
          <p:nvPr/>
        </p:nvSpPr>
        <p:spPr>
          <a:xfrm>
            <a:off x="10217944" y="5535454"/>
            <a:ext cx="3667601" cy="702350"/>
          </a:xfrm>
          <a:prstGeom prst="rect">
            <a:avLst/>
          </a:prstGeom>
          <a:noFill/>
          <a:ln/>
        </p:spPr>
        <p:txBody>
          <a:bodyPr wrap="none" lIns="0" tIns="0" rIns="0" bIns="0" rtlCol="0" anchor="t"/>
          <a:lstStyle/>
          <a:p>
            <a:pPr marL="0" indent="0" algn="ctr">
              <a:lnSpc>
                <a:spcPts val="5500"/>
              </a:lnSpc>
              <a:buNone/>
            </a:pPr>
            <a:r>
              <a:rPr lang="en-US" sz="5500" dirty="0">
                <a:solidFill>
                  <a:srgbClr val="FFE5E5"/>
                </a:solidFill>
                <a:latin typeface="Dela Gothic One" pitchFamily="34" charset="0"/>
                <a:ea typeface="Dela Gothic One" pitchFamily="34" charset="-122"/>
                <a:cs typeface="Dela Gothic One" pitchFamily="34" charset="-120"/>
              </a:rPr>
              <a:t>4</a:t>
            </a:r>
            <a:endParaRPr lang="en-US" sz="5500" dirty="0"/>
          </a:p>
        </p:txBody>
      </p:sp>
      <p:sp>
        <p:nvSpPr>
          <p:cNvPr id="14" name="Text 11"/>
          <p:cNvSpPr/>
          <p:nvPr/>
        </p:nvSpPr>
        <p:spPr>
          <a:xfrm>
            <a:off x="10721578" y="6503670"/>
            <a:ext cx="2660333" cy="332423"/>
          </a:xfrm>
          <a:prstGeom prst="rect">
            <a:avLst/>
          </a:prstGeom>
          <a:noFill/>
          <a:ln/>
        </p:spPr>
        <p:txBody>
          <a:bodyPr wrap="none" lIns="0" tIns="0" rIns="0" bIns="0" rtlCol="0" anchor="t"/>
          <a:lstStyle/>
          <a:p>
            <a:pPr marL="0" indent="0" algn="ctr">
              <a:lnSpc>
                <a:spcPts val="2600"/>
              </a:lnSpc>
              <a:buNone/>
            </a:pPr>
            <a:r>
              <a:rPr lang="en-US" sz="2050" dirty="0">
                <a:solidFill>
                  <a:srgbClr val="FFE5E5"/>
                </a:solidFill>
                <a:latin typeface="Dela Gothic One" pitchFamily="34" charset="0"/>
                <a:ea typeface="Dela Gothic One" pitchFamily="34" charset="-122"/>
                <a:cs typeface="Dela Gothic One" pitchFamily="34" charset="-120"/>
              </a:rPr>
              <a:t>Gândiți critic!</a:t>
            </a:r>
            <a:endParaRPr lang="en-US" sz="2050" dirty="0"/>
          </a:p>
        </p:txBody>
      </p:sp>
      <p:sp>
        <p:nvSpPr>
          <p:cNvPr id="15" name="Text 12"/>
          <p:cNvSpPr/>
          <p:nvPr/>
        </p:nvSpPr>
        <p:spPr>
          <a:xfrm>
            <a:off x="10217944" y="6963728"/>
            <a:ext cx="3667601" cy="681038"/>
          </a:xfrm>
          <a:prstGeom prst="rect">
            <a:avLst/>
          </a:prstGeom>
          <a:noFill/>
          <a:ln/>
        </p:spPr>
        <p:txBody>
          <a:bodyPr wrap="square" lIns="0" tIns="0" rIns="0" bIns="0" rtlCol="0" anchor="t"/>
          <a:lstStyle/>
          <a:p>
            <a:pPr marL="0" indent="0" algn="ctr">
              <a:lnSpc>
                <a:spcPts val="2650"/>
              </a:lnSpc>
              <a:buNone/>
            </a:pPr>
            <a:r>
              <a:rPr lang="en-US" sz="1650" dirty="0">
                <a:solidFill>
                  <a:srgbClr val="FFE5E5"/>
                </a:solidFill>
                <a:latin typeface="DM Sans" pitchFamily="34" charset="0"/>
                <a:ea typeface="DM Sans" pitchFamily="34" charset="-122"/>
                <a:cs typeface="DM Sans" pitchFamily="34" charset="-120"/>
              </a:rPr>
              <a:t>Nu credeți tot ce citiți pe internet, verificați informațiile.</a:t>
            </a:r>
            <a:endParaRPr lang="en-US" sz="1650" dirty="0"/>
          </a:p>
        </p:txBody>
      </p:sp>
      <p:pic>
        <p:nvPicPr>
          <p:cNvPr id="16" name="Picture 15"/>
          <p:cNvPicPr>
            <a:picLocks noChangeAspect="1"/>
          </p:cNvPicPr>
          <p:nvPr/>
        </p:nvPicPr>
        <p:blipFill>
          <a:blip r:embed="rId4"/>
          <a:stretch>
            <a:fillRect/>
          </a:stretch>
        </p:blipFill>
        <p:spPr>
          <a:xfrm>
            <a:off x="12392974" y="7772401"/>
            <a:ext cx="2237426" cy="3596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606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626</Words>
  <Application>Microsoft Office PowerPoint</Application>
  <PresentationFormat>Custom</PresentationFormat>
  <Paragraphs>79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Dela Gothic One</vt:lpstr>
      <vt:lpstr>DM Sans</vt:lpstr>
      <vt:lpstr>coranto-2</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Isabela Miron Galati, Romania</cp:lastModifiedBy>
  <cp:revision>4</cp:revision>
  <dcterms:created xsi:type="dcterms:W3CDTF">2024-12-06T20:02:49Z</dcterms:created>
  <dcterms:modified xsi:type="dcterms:W3CDTF">2025-10-19T00:03:12Z</dcterms:modified>
</cp:coreProperties>
</file>