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Gelasio" panose="020B0604020202020204" charset="0"/>
      <p:regular r:id="rId15"/>
    </p:embeddedFont>
    <p:embeddedFont>
      <p:font typeface="Gelasio Semi Bold" panose="020B0604020202020204" charset="0"/>
      <p:regular r:id="rId16"/>
    </p:embeddedFont>
  </p:embeddedFontLst>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A7"/>
    <a:srgbClr val="D8AFF8"/>
    <a:srgbClr val="F9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49" d="100"/>
          <a:sy n="49" d="100"/>
        </p:scale>
        <p:origin x="94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552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FD1A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October 21, 2025</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177336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FD1A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9F6F0"/>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FFD1A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CFBB"/>
          </a:solidFill>
          <a:ln/>
        </p:spPr>
      </p:sp>
      <p:sp>
        <p:nvSpPr>
          <p:cNvPr id="3" name="Shape 1"/>
          <p:cNvSpPr/>
          <p:nvPr/>
        </p:nvSpPr>
        <p:spPr>
          <a:xfrm>
            <a:off x="0" y="0"/>
            <a:ext cx="14630400" cy="8229600"/>
          </a:xfrm>
          <a:prstGeom prst="rect">
            <a:avLst/>
          </a:prstGeom>
          <a:solidFill>
            <a:srgbClr val="D8AF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hyperlink" Target="http://wearehr.ro" TargetMode="External"/><Relationship Id="rId3" Type="http://schemas.openxmlformats.org/officeDocument/2006/relationships/hyperlink" Target="https://www.bing.com:9943/search?q=sustenabilitatea+mediului" TargetMode="External"/><Relationship Id="rId7" Type="http://schemas.openxmlformats.org/officeDocument/2006/relationships/hyperlink" Target="https://www.wearehr.ro/de-ce-sa-mizezi-pe-sustenabiltiate/"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s://ro.wikipedia.org/wiki/Sustenabilitate" TargetMode="External"/><Relationship Id="rId5" Type="http://schemas.openxmlformats.org/officeDocument/2006/relationships/hyperlink" Target="https://greenchannel.ro/ce-este-sustenabilitatea/" TargetMode="Externa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201108"/>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Campanii pentru un Viitor Mai Verde</a:t>
            </a:r>
            <a:endParaRPr lang="en-US" sz="4450" dirty="0"/>
          </a:p>
        </p:txBody>
      </p:sp>
      <p:sp>
        <p:nvSpPr>
          <p:cNvPr id="4" name="Text 1"/>
          <p:cNvSpPr/>
          <p:nvPr/>
        </p:nvSpPr>
        <p:spPr>
          <a:xfrm>
            <a:off x="6280190" y="3958828"/>
            <a:ext cx="7556421" cy="1451610"/>
          </a:xfrm>
          <a:prstGeom prst="rect">
            <a:avLst/>
          </a:prstGeom>
          <a:noFill/>
          <a:ln/>
        </p:spPr>
        <p:txBody>
          <a:bodyPr wrap="square" lIns="0" tIns="0" rIns="0" bIns="0" rtlCol="0" anchor="t"/>
          <a:lstStyle/>
          <a:p>
            <a:pPr marL="0" indent="0">
              <a:lnSpc>
                <a:spcPts val="2850"/>
              </a:lnSpc>
              <a:buNone/>
            </a:pPr>
            <a:r>
              <a:rPr lang="en-US" sz="1750" dirty="0">
                <a:solidFill>
                  <a:srgbClr val="746558"/>
                </a:solidFill>
                <a:latin typeface="Gelasio" pitchFamily="34" charset="0"/>
                <a:ea typeface="Gelasio" pitchFamily="34" charset="-122"/>
                <a:cs typeface="Gelasio" pitchFamily="34" charset="-120"/>
              </a:rPr>
              <a:t>Suntem cu toții parte din ecosistemul planetei și avem responsabilitatea de a contribui la conservarea mediului. Această prezentare analizează campaniile care promovează sustenabilitatea, cu accent pe domeniile fast food, zero plastic și digitalizare.</a:t>
            </a:r>
            <a:endParaRPr lang="en-US" sz="1750" dirty="0"/>
          </a:p>
        </p:txBody>
      </p:sp>
      <p:sp>
        <p:nvSpPr>
          <p:cNvPr id="6" name="Dreptunghi 5"/>
          <p:cNvSpPr/>
          <p:nvPr/>
        </p:nvSpPr>
        <p:spPr>
          <a:xfrm>
            <a:off x="12477136" y="7590503"/>
            <a:ext cx="2035277" cy="570271"/>
          </a:xfrm>
          <a:prstGeom prst="rect">
            <a:avLst/>
          </a:prstGeom>
          <a:solidFill>
            <a:srgbClr val="F9F6F0"/>
          </a:solidFill>
          <a:ln>
            <a:solidFill>
              <a:srgbClr val="F9F6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634133"/>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Concluzii și Apel la Acțiune</a:t>
            </a:r>
            <a:endParaRPr lang="en-US" sz="4450" dirty="0"/>
          </a:p>
        </p:txBody>
      </p:sp>
      <p:sp>
        <p:nvSpPr>
          <p:cNvPr id="4" name="Text 1"/>
          <p:cNvSpPr/>
          <p:nvPr/>
        </p:nvSpPr>
        <p:spPr>
          <a:xfrm>
            <a:off x="793790" y="3391853"/>
            <a:ext cx="7556421" cy="1451610"/>
          </a:xfrm>
          <a:prstGeom prst="rect">
            <a:avLst/>
          </a:prstGeom>
          <a:noFill/>
          <a:ln/>
        </p:spPr>
        <p:txBody>
          <a:bodyPr wrap="square" lIns="0" tIns="0" rIns="0" bIns="0" rtlCol="0" anchor="t"/>
          <a:lstStyle/>
          <a:p>
            <a:pPr marL="0" indent="0">
              <a:lnSpc>
                <a:spcPts val="2850"/>
              </a:lnSpc>
              <a:buNone/>
            </a:pPr>
            <a:r>
              <a:rPr lang="en-US" sz="1750" dirty="0">
                <a:solidFill>
                  <a:srgbClr val="000000"/>
                </a:solidFill>
                <a:latin typeface="Gelasio" pitchFamily="34" charset="0"/>
                <a:ea typeface="Gelasio" pitchFamily="34" charset="-122"/>
                <a:cs typeface="Gelasio" pitchFamily="34" charset="-120"/>
              </a:rPr>
              <a:t>Sustenabilitatea este responsabilitatea noastră comună. Putem face diferența prin acțiuni simple, dar cu impact major. Să ne angajăm să promovăm un stil de viață responsabil și să contribuim la un viitor mai verde pentru generațiile viitoare.</a:t>
            </a:r>
            <a:endParaRPr lang="en-US" sz="1750" dirty="0"/>
          </a:p>
        </p:txBody>
      </p:sp>
      <p:sp>
        <p:nvSpPr>
          <p:cNvPr id="5" name="Text 2"/>
          <p:cNvSpPr/>
          <p:nvPr/>
        </p:nvSpPr>
        <p:spPr>
          <a:xfrm>
            <a:off x="793790" y="5183624"/>
            <a:ext cx="5670590" cy="708779"/>
          </a:xfrm>
          <a:prstGeom prst="rect">
            <a:avLst/>
          </a:prstGeom>
          <a:noFill/>
          <a:ln/>
        </p:spPr>
        <p:txBody>
          <a:bodyPr wrap="none" lIns="0" tIns="0" rIns="0" bIns="0" rtlCol="0" anchor="t"/>
          <a:lstStyle/>
          <a:p>
            <a:pPr marL="0" indent="0">
              <a:lnSpc>
                <a:spcPts val="5550"/>
              </a:lnSpc>
              <a:buNone/>
            </a:pPr>
            <a:endParaRPr lang="en-US" sz="4450" dirty="0"/>
          </a:p>
        </p:txBody>
      </p:sp>
      <p:sp>
        <p:nvSpPr>
          <p:cNvPr id="6" name="Text 3"/>
          <p:cNvSpPr/>
          <p:nvPr/>
        </p:nvSpPr>
        <p:spPr>
          <a:xfrm>
            <a:off x="793790" y="6232565"/>
            <a:ext cx="7556421" cy="362903"/>
          </a:xfrm>
          <a:prstGeom prst="rect">
            <a:avLst/>
          </a:prstGeom>
          <a:noFill/>
          <a:ln/>
        </p:spPr>
        <p:txBody>
          <a:bodyPr wrap="none" lIns="0" tIns="0" rIns="0" bIns="0" rtlCol="0" anchor="t"/>
          <a:lstStyle/>
          <a:p>
            <a:pPr marL="0" indent="0">
              <a:lnSpc>
                <a:spcPts val="2850"/>
              </a:lnSpc>
              <a:buNone/>
            </a:pP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1472327"/>
            <a:ext cx="5670590" cy="708779"/>
          </a:xfrm>
          <a:prstGeom prst="rect">
            <a:avLst/>
          </a:prstGeom>
          <a:noFill/>
          <a:ln/>
        </p:spPr>
        <p:txBody>
          <a:bodyPr wrap="none" lIns="0" tIns="0" rIns="0" bIns="0" rtlCol="0" anchor="t"/>
          <a:lstStyle/>
          <a:p>
            <a:pPr marL="0" indent="0">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Bibliografie</a:t>
            </a:r>
            <a:endParaRPr lang="en-US" sz="4450" dirty="0"/>
          </a:p>
        </p:txBody>
      </p:sp>
      <p:pic>
        <p:nvPicPr>
          <p:cNvPr id="3" name="Image 0" descr="preencoded.png">
            <a:hlinkClick r:id="rId3"/>
          </p:cNvPr>
          <p:cNvPicPr>
            <a:picLocks noChangeAspect="1"/>
          </p:cNvPicPr>
          <p:nvPr/>
        </p:nvPicPr>
        <p:blipFill>
          <a:blip r:embed="rId4"/>
          <a:stretch>
            <a:fillRect/>
          </a:stretch>
        </p:blipFill>
        <p:spPr>
          <a:xfrm>
            <a:off x="793790" y="2634734"/>
            <a:ext cx="13042821" cy="2268260"/>
          </a:xfrm>
          <a:prstGeom prst="rect">
            <a:avLst/>
          </a:prstGeom>
        </p:spPr>
      </p:pic>
      <p:sp>
        <p:nvSpPr>
          <p:cNvPr id="4" name="Text 1"/>
          <p:cNvSpPr/>
          <p:nvPr/>
        </p:nvSpPr>
        <p:spPr>
          <a:xfrm>
            <a:off x="793790" y="5158145"/>
            <a:ext cx="13042821" cy="362903"/>
          </a:xfrm>
          <a:prstGeom prst="rect">
            <a:avLst/>
          </a:prstGeom>
          <a:noFill/>
          <a:ln/>
        </p:spPr>
        <p:txBody>
          <a:bodyPr wrap="none" lIns="0" tIns="0" rIns="0" bIns="0" rtlCol="0" anchor="t"/>
          <a:lstStyle/>
          <a:p>
            <a:pPr marL="0" indent="0">
              <a:lnSpc>
                <a:spcPts val="2850"/>
              </a:lnSpc>
              <a:buNone/>
            </a:pPr>
            <a:r>
              <a:rPr lang="en-US" sz="1750" u="sng" dirty="0">
                <a:solidFill>
                  <a:srgbClr val="7F674D"/>
                </a:solidFill>
                <a:latin typeface="Gelasio" pitchFamily="34" charset="0"/>
                <a:ea typeface="Gelasio" pitchFamily="34" charset="-122"/>
                <a:cs typeface="Gelasio" pitchFamily="34" charset="-120"/>
                <a:hlinkClick r:id="rId5">
                  <a:extLst>
                    <a:ext uri="{A12FA001-AC4F-418D-AE19-62706E023703}">
                      <ahyp:hlinkClr xmlns:ahyp="http://schemas.microsoft.com/office/drawing/2018/hyperlinkcolor" val="tx"/>
                    </a:ext>
                  </a:extLst>
                </a:hlinkClick>
              </a:rPr>
              <a:t>Ce este sustenabilitatea si de ce este atat de importanta? - Green Channel</a:t>
            </a:r>
            <a:endParaRPr lang="en-US" sz="1750" dirty="0"/>
          </a:p>
        </p:txBody>
      </p:sp>
      <p:sp>
        <p:nvSpPr>
          <p:cNvPr id="5" name="Text 2"/>
          <p:cNvSpPr/>
          <p:nvPr/>
        </p:nvSpPr>
        <p:spPr>
          <a:xfrm>
            <a:off x="793790" y="5776198"/>
            <a:ext cx="13042821" cy="362903"/>
          </a:xfrm>
          <a:prstGeom prst="rect">
            <a:avLst/>
          </a:prstGeom>
          <a:noFill/>
          <a:ln/>
        </p:spPr>
        <p:txBody>
          <a:bodyPr wrap="none" lIns="0" tIns="0" rIns="0" bIns="0" rtlCol="0" anchor="t"/>
          <a:lstStyle/>
          <a:p>
            <a:pPr marL="0" indent="0">
              <a:lnSpc>
                <a:spcPts val="2850"/>
              </a:lnSpc>
              <a:buNone/>
            </a:pPr>
            <a:r>
              <a:rPr lang="en-US" sz="1750" u="sng" dirty="0">
                <a:solidFill>
                  <a:srgbClr val="7F674D"/>
                </a:solidFill>
                <a:latin typeface="Gelasio" pitchFamily="34" charset="0"/>
                <a:ea typeface="Gelasio" pitchFamily="34" charset="-122"/>
                <a:cs typeface="Gelasio" pitchFamily="34" charset="-120"/>
                <a:hlinkClick r:id="rId6">
                  <a:extLst>
                    <a:ext uri="{A12FA001-AC4F-418D-AE19-62706E023703}">
                      <ahyp:hlinkClr xmlns:ahyp="http://schemas.microsoft.com/office/drawing/2018/hyperlinkcolor" val="tx"/>
                    </a:ext>
                  </a:extLst>
                </a:hlinkClick>
              </a:rPr>
              <a:t>Sustenabilitate - Wikipedia</a:t>
            </a:r>
            <a:endParaRPr lang="en-US" sz="1750" dirty="0"/>
          </a:p>
        </p:txBody>
      </p:sp>
      <p:sp>
        <p:nvSpPr>
          <p:cNvPr id="6" name="Text 3"/>
          <p:cNvSpPr/>
          <p:nvPr/>
        </p:nvSpPr>
        <p:spPr>
          <a:xfrm>
            <a:off x="793790" y="6394252"/>
            <a:ext cx="13042821" cy="362903"/>
          </a:xfrm>
          <a:prstGeom prst="rect">
            <a:avLst/>
          </a:prstGeom>
          <a:noFill/>
          <a:ln/>
        </p:spPr>
        <p:txBody>
          <a:bodyPr wrap="none" lIns="0" tIns="0" rIns="0" bIns="0" rtlCol="0" anchor="t"/>
          <a:lstStyle/>
          <a:p>
            <a:pPr marL="0" indent="0">
              <a:lnSpc>
                <a:spcPts val="2850"/>
              </a:lnSpc>
              <a:buNone/>
            </a:pPr>
            <a:r>
              <a:rPr lang="en-US" sz="1750" u="sng" dirty="0">
                <a:solidFill>
                  <a:srgbClr val="7F674D"/>
                </a:solidFill>
                <a:latin typeface="Gelasio" pitchFamily="34" charset="0"/>
                <a:ea typeface="Gelasio" pitchFamily="34" charset="-122"/>
                <a:cs typeface="Gelasio" pitchFamily="34" charset="-120"/>
                <a:hlinkClick r:id="rId7">
                  <a:extLst>
                    <a:ext uri="{A12FA001-AC4F-418D-AE19-62706E023703}">
                      <ahyp:hlinkClr xmlns:ahyp="http://schemas.microsoft.com/office/drawing/2018/hyperlinkcolor" val="tx"/>
                    </a:ext>
                  </a:extLst>
                </a:hlinkClick>
              </a:rPr>
              <a:t>De ce să mizezi pe sustenabilitate și ce impact are în echipă (</a:t>
            </a:r>
            <a:r>
              <a:rPr lang="en-US" sz="1750" u="sng" dirty="0">
                <a:solidFill>
                  <a:srgbClr val="7F674D"/>
                </a:solidFill>
                <a:latin typeface="Gelasio" pitchFamily="34" charset="0"/>
                <a:ea typeface="Gelasio" pitchFamily="34" charset="-122"/>
                <a:cs typeface="Gelasio" pitchFamily="34" charset="-120"/>
                <a:hlinkClick r:id="rId8">
                  <a:extLst>
                    <a:ext uri="{A12FA001-AC4F-418D-AE19-62706E023703}">
                      <ahyp:hlinkClr xmlns:ahyp="http://schemas.microsoft.com/office/drawing/2018/hyperlinkcolor" val="tx"/>
                    </a:ext>
                  </a:extLst>
                </a:hlinkClick>
              </a:rPr>
              <a:t>wearehr.ro</a:t>
            </a:r>
            <a:r>
              <a:rPr lang="en-US" sz="1750" u="sng" dirty="0">
                <a:solidFill>
                  <a:srgbClr val="7F674D"/>
                </a:solidFill>
                <a:latin typeface="Gelasio" pitchFamily="34" charset="0"/>
                <a:ea typeface="Gelasio" pitchFamily="34" charset="-122"/>
                <a:cs typeface="Gelasio" pitchFamily="34" charset="-120"/>
                <a:hlinkClick r:id="rId7">
                  <a:extLst>
                    <a:ext uri="{A12FA001-AC4F-418D-AE19-62706E023703}">
                      <ahyp:hlinkClr xmlns:ahyp="http://schemas.microsoft.com/office/drawing/2018/hyperlinkcolor" val="tx"/>
                    </a:ext>
                  </a:extLst>
                </a:hlinkClick>
              </a:rPr>
              <a:t>)</a:t>
            </a:r>
            <a:endParaRPr lang="en-US" sz="1750" dirty="0"/>
          </a:p>
        </p:txBody>
      </p:sp>
      <p:sp>
        <p:nvSpPr>
          <p:cNvPr id="7" name="Dreptunghi 6"/>
          <p:cNvSpPr/>
          <p:nvPr/>
        </p:nvSpPr>
        <p:spPr>
          <a:xfrm>
            <a:off x="12477136" y="7590503"/>
            <a:ext cx="2035277" cy="570271"/>
          </a:xfrm>
          <a:prstGeom prst="rect">
            <a:avLst/>
          </a:prstGeom>
          <a:solidFill>
            <a:srgbClr val="F9F6F0"/>
          </a:solidFill>
          <a:ln>
            <a:solidFill>
              <a:srgbClr val="F9F6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C0712B-0842-1DB1-8363-7363DB37B1CC}"/>
              </a:ext>
            </a:extLst>
          </p:cNvPr>
          <p:cNvSpPr txBox="1"/>
          <p:nvPr/>
        </p:nvSpPr>
        <p:spPr>
          <a:xfrm>
            <a:off x="2049137" y="1388125"/>
            <a:ext cx="10708396" cy="424732"/>
          </a:xfrm>
          <a:prstGeom prst="rect">
            <a:avLst/>
          </a:prstGeom>
          <a:noFill/>
        </p:spPr>
        <p:txBody>
          <a:bodyPr wrap="square" rtlCol="0">
            <a:spAutoFit/>
          </a:bodyPr>
          <a:lstStyle/>
          <a:p>
            <a:r>
              <a:rPr lang="ro-RO" sz="2160" dirty="0"/>
              <a:t>Material realizat în cadrul programului Erasmus+ 2024-1-RO01-KA121-SCH-000216573</a:t>
            </a:r>
            <a:endParaRPr lang="en-US" sz="2160" dirty="0"/>
          </a:p>
        </p:txBody>
      </p:sp>
      <p:sp>
        <p:nvSpPr>
          <p:cNvPr id="4" name="TextBox 3">
            <a:extLst>
              <a:ext uri="{FF2B5EF4-FFF2-40B4-BE49-F238E27FC236}">
                <a16:creationId xmlns:a16="http://schemas.microsoft.com/office/drawing/2014/main" id="{92853A3F-3F04-12FA-F94E-AA45AE57B068}"/>
              </a:ext>
            </a:extLst>
          </p:cNvPr>
          <p:cNvSpPr txBox="1"/>
          <p:nvPr/>
        </p:nvSpPr>
        <p:spPr>
          <a:xfrm>
            <a:off x="1368295" y="2882319"/>
            <a:ext cx="7522315" cy="1421928"/>
          </a:xfrm>
          <a:prstGeom prst="rect">
            <a:avLst/>
          </a:prstGeom>
          <a:noFill/>
        </p:spPr>
        <p:txBody>
          <a:bodyPr wrap="square">
            <a:spAutoFit/>
          </a:bodyPr>
          <a:lstStyle/>
          <a:p>
            <a:r>
              <a:rPr lang="en-US" sz="2160" dirty="0">
                <a:solidFill>
                  <a:srgbClr val="666666"/>
                </a:solidFill>
                <a:latin typeface="coranto-2"/>
              </a:rPr>
              <a:t>,,</a:t>
            </a:r>
            <a:r>
              <a:rPr lang="en-US" sz="2160" dirty="0" err="1">
                <a:solidFill>
                  <a:srgbClr val="666666"/>
                </a:solidFill>
                <a:latin typeface="coranto-2"/>
              </a:rPr>
              <a:t>Conţinutul</a:t>
            </a:r>
            <a:r>
              <a:rPr lang="en-US" sz="2160" dirty="0">
                <a:solidFill>
                  <a:srgbClr val="666666"/>
                </a:solidFill>
                <a:latin typeface="coranto-2"/>
              </a:rPr>
              <a:t> </a:t>
            </a:r>
            <a:r>
              <a:rPr lang="en-US" sz="2160" dirty="0" err="1">
                <a:solidFill>
                  <a:srgbClr val="666666"/>
                </a:solidFill>
                <a:latin typeface="coranto-2"/>
              </a:rPr>
              <a:t>prezentului</a:t>
            </a:r>
            <a:r>
              <a:rPr lang="en-US" sz="2160" dirty="0">
                <a:solidFill>
                  <a:srgbClr val="666666"/>
                </a:solidFill>
                <a:latin typeface="coranto-2"/>
              </a:rPr>
              <a:t> material </a:t>
            </a:r>
            <a:r>
              <a:rPr lang="en-US" sz="2160" dirty="0" err="1">
                <a:solidFill>
                  <a:srgbClr val="666666"/>
                </a:solidFill>
                <a:latin typeface="coranto-2"/>
              </a:rPr>
              <a:t>reprezintă</a:t>
            </a:r>
            <a:r>
              <a:rPr lang="en-US" sz="2160" dirty="0">
                <a:solidFill>
                  <a:srgbClr val="666666"/>
                </a:solidFill>
                <a:latin typeface="coranto-2"/>
              </a:rPr>
              <a:t> </a:t>
            </a:r>
            <a:r>
              <a:rPr lang="en-US" sz="2160" dirty="0" err="1">
                <a:solidFill>
                  <a:srgbClr val="666666"/>
                </a:solidFill>
                <a:latin typeface="coranto-2"/>
              </a:rPr>
              <a:t>responsabilitatea</a:t>
            </a:r>
            <a:r>
              <a:rPr lang="en-US" sz="2160" dirty="0">
                <a:solidFill>
                  <a:srgbClr val="666666"/>
                </a:solidFill>
                <a:latin typeface="coranto-2"/>
              </a:rPr>
              <a:t> </a:t>
            </a:r>
            <a:r>
              <a:rPr lang="en-US" sz="2160" dirty="0" err="1">
                <a:solidFill>
                  <a:srgbClr val="666666"/>
                </a:solidFill>
                <a:latin typeface="coranto-2"/>
              </a:rPr>
              <a:t>exclusivă</a:t>
            </a:r>
            <a:r>
              <a:rPr lang="en-US" sz="2160" dirty="0">
                <a:solidFill>
                  <a:srgbClr val="666666"/>
                </a:solidFill>
                <a:latin typeface="coranto-2"/>
              </a:rPr>
              <a:t> a </a:t>
            </a:r>
            <a:r>
              <a:rPr lang="en-US" sz="2160" dirty="0" err="1">
                <a:solidFill>
                  <a:srgbClr val="666666"/>
                </a:solidFill>
                <a:latin typeface="coranto-2"/>
              </a:rPr>
              <a:t>autorilor</a:t>
            </a:r>
            <a:r>
              <a:rPr lang="en-US" sz="2160" dirty="0">
                <a:solidFill>
                  <a:srgbClr val="666666"/>
                </a:solidFill>
                <a:latin typeface="coranto-2"/>
              </a:rPr>
              <a:t>, </a:t>
            </a:r>
            <a:r>
              <a:rPr lang="en-US" sz="2160" dirty="0" err="1">
                <a:solidFill>
                  <a:srgbClr val="666666"/>
                </a:solidFill>
                <a:latin typeface="coranto-2"/>
              </a:rPr>
              <a:t>iar</a:t>
            </a:r>
            <a:r>
              <a:rPr lang="en-US" sz="2160" dirty="0">
                <a:solidFill>
                  <a:srgbClr val="666666"/>
                </a:solidFill>
                <a:latin typeface="coranto-2"/>
              </a:rPr>
              <a:t> </a:t>
            </a:r>
            <a:r>
              <a:rPr lang="en-US" sz="2160" dirty="0" err="1">
                <a:solidFill>
                  <a:srgbClr val="666666"/>
                </a:solidFill>
                <a:latin typeface="coranto-2"/>
              </a:rPr>
              <a:t>Agenţia</a:t>
            </a:r>
            <a:r>
              <a:rPr lang="en-US" sz="2160" dirty="0">
                <a:solidFill>
                  <a:srgbClr val="666666"/>
                </a:solidFill>
                <a:latin typeface="coranto-2"/>
              </a:rPr>
              <a:t> </a:t>
            </a:r>
            <a:r>
              <a:rPr lang="en-US" sz="2160" dirty="0" err="1">
                <a:solidFill>
                  <a:srgbClr val="666666"/>
                </a:solidFill>
                <a:latin typeface="coranto-2"/>
              </a:rPr>
              <a:t>Naţională</a:t>
            </a:r>
            <a:r>
              <a:rPr lang="en-US" sz="2160" dirty="0">
                <a:solidFill>
                  <a:srgbClr val="666666"/>
                </a:solidFill>
                <a:latin typeface="coranto-2"/>
              </a:rPr>
              <a:t> </a:t>
            </a:r>
            <a:r>
              <a:rPr lang="en-US" sz="2160" dirty="0" err="1">
                <a:solidFill>
                  <a:srgbClr val="666666"/>
                </a:solidFill>
                <a:latin typeface="coranto-2"/>
              </a:rPr>
              <a:t>şi</a:t>
            </a:r>
            <a:r>
              <a:rPr lang="en-US" sz="2160" dirty="0">
                <a:solidFill>
                  <a:srgbClr val="666666"/>
                </a:solidFill>
                <a:latin typeface="coranto-2"/>
              </a:rPr>
              <a:t> Comisia </a:t>
            </a:r>
            <a:r>
              <a:rPr lang="en-US" sz="2160" dirty="0" err="1">
                <a:solidFill>
                  <a:srgbClr val="666666"/>
                </a:solidFill>
                <a:latin typeface="coranto-2"/>
              </a:rPr>
              <a:t>Europeană</a:t>
            </a:r>
            <a:r>
              <a:rPr lang="en-US" sz="2160" dirty="0">
                <a:solidFill>
                  <a:srgbClr val="666666"/>
                </a:solidFill>
                <a:latin typeface="coranto-2"/>
              </a:rPr>
              <a:t> nu sunt </a:t>
            </a:r>
            <a:r>
              <a:rPr lang="en-US" sz="2160" dirty="0" err="1">
                <a:solidFill>
                  <a:srgbClr val="666666"/>
                </a:solidFill>
                <a:latin typeface="coranto-2"/>
              </a:rPr>
              <a:t>responsabile</a:t>
            </a:r>
            <a:r>
              <a:rPr lang="en-US" sz="2160" dirty="0">
                <a:solidFill>
                  <a:srgbClr val="666666"/>
                </a:solidFill>
                <a:latin typeface="coranto-2"/>
              </a:rPr>
              <a:t> </a:t>
            </a:r>
            <a:r>
              <a:rPr lang="en-US" sz="2160" dirty="0" err="1">
                <a:solidFill>
                  <a:srgbClr val="666666"/>
                </a:solidFill>
                <a:latin typeface="coranto-2"/>
              </a:rPr>
              <a:t>pentru</a:t>
            </a:r>
            <a:r>
              <a:rPr lang="en-US" sz="2160" dirty="0">
                <a:solidFill>
                  <a:srgbClr val="666666"/>
                </a:solidFill>
                <a:latin typeface="coranto-2"/>
              </a:rPr>
              <a:t> </a:t>
            </a:r>
            <a:r>
              <a:rPr lang="en-US" sz="2160" dirty="0" err="1">
                <a:solidFill>
                  <a:srgbClr val="666666"/>
                </a:solidFill>
                <a:latin typeface="coranto-2"/>
              </a:rPr>
              <a:t>modul</a:t>
            </a:r>
            <a:r>
              <a:rPr lang="en-US" sz="2160" dirty="0">
                <a:solidFill>
                  <a:srgbClr val="666666"/>
                </a:solidFill>
                <a:latin typeface="coranto-2"/>
              </a:rPr>
              <a:t> </a:t>
            </a:r>
            <a:r>
              <a:rPr lang="en-US" sz="2160" dirty="0" err="1">
                <a:solidFill>
                  <a:srgbClr val="666666"/>
                </a:solidFill>
                <a:latin typeface="coranto-2"/>
              </a:rPr>
              <a:t>în</a:t>
            </a:r>
            <a:r>
              <a:rPr lang="en-US" sz="2160" dirty="0">
                <a:solidFill>
                  <a:srgbClr val="666666"/>
                </a:solidFill>
                <a:latin typeface="coranto-2"/>
              </a:rPr>
              <a:t> care </a:t>
            </a:r>
            <a:r>
              <a:rPr lang="en-US" sz="2160" dirty="0" err="1">
                <a:solidFill>
                  <a:srgbClr val="666666"/>
                </a:solidFill>
                <a:latin typeface="coranto-2"/>
              </a:rPr>
              <a:t>va</a:t>
            </a:r>
            <a:r>
              <a:rPr lang="en-US" sz="2160" dirty="0">
                <a:solidFill>
                  <a:srgbClr val="666666"/>
                </a:solidFill>
                <a:latin typeface="coranto-2"/>
              </a:rPr>
              <a:t> fi </a:t>
            </a:r>
            <a:r>
              <a:rPr lang="en-US" sz="2160" dirty="0" err="1">
                <a:solidFill>
                  <a:srgbClr val="666666"/>
                </a:solidFill>
                <a:latin typeface="coranto-2"/>
              </a:rPr>
              <a:t>folosit</a:t>
            </a:r>
            <a:r>
              <a:rPr lang="en-US" sz="2160" dirty="0">
                <a:solidFill>
                  <a:srgbClr val="666666"/>
                </a:solidFill>
                <a:latin typeface="coranto-2"/>
              </a:rPr>
              <a:t> </a:t>
            </a:r>
            <a:r>
              <a:rPr lang="en-US" sz="2160" dirty="0" err="1">
                <a:solidFill>
                  <a:srgbClr val="666666"/>
                </a:solidFill>
                <a:latin typeface="coranto-2"/>
              </a:rPr>
              <a:t>conţinutul</a:t>
            </a:r>
            <a:r>
              <a:rPr lang="en-US" sz="2160" dirty="0">
                <a:solidFill>
                  <a:srgbClr val="666666"/>
                </a:solidFill>
                <a:latin typeface="coranto-2"/>
              </a:rPr>
              <a:t> </a:t>
            </a:r>
            <a:r>
              <a:rPr lang="en-US" sz="2160" dirty="0" err="1">
                <a:solidFill>
                  <a:srgbClr val="666666"/>
                </a:solidFill>
                <a:latin typeface="coranto-2"/>
              </a:rPr>
              <a:t>informaţiei</a:t>
            </a:r>
            <a:r>
              <a:rPr lang="en-US" sz="2160" dirty="0">
                <a:solidFill>
                  <a:srgbClr val="666666"/>
                </a:solidFill>
                <a:latin typeface="coranto-2"/>
              </a:rPr>
              <a:t>”. </a:t>
            </a:r>
            <a:endParaRPr lang="en-US" sz="2160" dirty="0"/>
          </a:p>
        </p:txBody>
      </p:sp>
      <p:pic>
        <p:nvPicPr>
          <p:cNvPr id="7" name="Picture 6">
            <a:extLst>
              <a:ext uri="{FF2B5EF4-FFF2-40B4-BE49-F238E27FC236}">
                <a16:creationId xmlns:a16="http://schemas.microsoft.com/office/drawing/2014/main" id="{162C7C2D-91C8-34F2-99D8-8EC573343DD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9068" y="5907753"/>
            <a:ext cx="2188464" cy="459486"/>
          </a:xfrm>
          <a:prstGeom prst="rect">
            <a:avLst/>
          </a:prstGeom>
          <a:noFill/>
          <a:ln>
            <a:noFill/>
          </a:ln>
        </p:spPr>
      </p:pic>
    </p:spTree>
    <p:extLst>
      <p:ext uri="{BB962C8B-B14F-4D97-AF65-F5344CB8AC3E}">
        <p14:creationId xmlns:p14="http://schemas.microsoft.com/office/powerpoint/2010/main" val="155865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185511"/>
            <a:ext cx="13042821" cy="1417558"/>
          </a:xfrm>
          <a:prstGeom prst="rect">
            <a:avLst/>
          </a:prstGeom>
          <a:noFill/>
          <a:ln/>
        </p:spPr>
        <p:txBody>
          <a:bodyPr wrap="square" lIns="0" tIns="0" rIns="0" bIns="0" rtlCol="0" anchor="t"/>
          <a:lstStyle/>
          <a:p>
            <a:pPr marL="0" indent="0">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De ce sunt Importante Campaniile pentru Sustenabilitate?</a:t>
            </a:r>
            <a:endParaRPr lang="en-US" sz="4450" dirty="0"/>
          </a:p>
        </p:txBody>
      </p:sp>
      <p:sp>
        <p:nvSpPr>
          <p:cNvPr id="3" name="Text 1"/>
          <p:cNvSpPr/>
          <p:nvPr/>
        </p:nvSpPr>
        <p:spPr>
          <a:xfrm>
            <a:off x="793790" y="4170045"/>
            <a:ext cx="6033135" cy="354330"/>
          </a:xfrm>
          <a:prstGeom prst="rect">
            <a:avLst/>
          </a:prstGeom>
          <a:noFill/>
          <a:ln/>
        </p:spPr>
        <p:txBody>
          <a:bodyPr wrap="none" lIns="0" tIns="0" rIns="0" bIns="0" rtlCol="0" anchor="t"/>
          <a:lstStyle/>
          <a:p>
            <a:pPr marL="0" indent="0">
              <a:lnSpc>
                <a:spcPts val="2750"/>
              </a:lnSpc>
              <a:buNone/>
            </a:pPr>
            <a:r>
              <a:rPr lang="en-US" sz="2200" dirty="0">
                <a:solidFill>
                  <a:srgbClr val="484237"/>
                </a:solidFill>
                <a:latin typeface="Gelasio Semi Bold" pitchFamily="34" charset="0"/>
                <a:ea typeface="Gelasio Semi Bold" pitchFamily="34" charset="-122"/>
                <a:cs typeface="Gelasio Semi Bold" pitchFamily="34" charset="-120"/>
              </a:rPr>
              <a:t>Impactul Negativ al Schimbărilor Climatice</a:t>
            </a:r>
            <a:endParaRPr lang="en-US" sz="2200" dirty="0"/>
          </a:p>
        </p:txBody>
      </p:sp>
      <p:sp>
        <p:nvSpPr>
          <p:cNvPr id="4" name="Text 2"/>
          <p:cNvSpPr/>
          <p:nvPr/>
        </p:nvSpPr>
        <p:spPr>
          <a:xfrm>
            <a:off x="793790" y="4751189"/>
            <a:ext cx="6244709" cy="1088708"/>
          </a:xfrm>
          <a:prstGeom prst="rect">
            <a:avLst/>
          </a:prstGeom>
          <a:noFill/>
          <a:ln/>
        </p:spPr>
        <p:txBody>
          <a:bodyPr wrap="square" lIns="0" tIns="0" rIns="0" bIns="0" rtlCol="0" anchor="t"/>
          <a:lstStyle/>
          <a:p>
            <a:pPr marL="0" indent="0">
              <a:lnSpc>
                <a:spcPts val="2850"/>
              </a:lnSpc>
              <a:buNone/>
            </a:pPr>
            <a:r>
              <a:rPr lang="en-US" sz="1750" dirty="0">
                <a:solidFill>
                  <a:srgbClr val="746558"/>
                </a:solidFill>
                <a:latin typeface="Gelasio" pitchFamily="34" charset="0"/>
                <a:ea typeface="Gelasio" pitchFamily="34" charset="-122"/>
                <a:cs typeface="Gelasio" pitchFamily="34" charset="-120"/>
              </a:rPr>
              <a:t>Campaniile de sustenabilitate promovează acțiuni pentru a combate schimbările climatice, cum ar fi poluarea aerului, apa și solului.</a:t>
            </a:r>
            <a:endParaRPr lang="en-US" sz="1750" dirty="0"/>
          </a:p>
        </p:txBody>
      </p:sp>
      <p:sp>
        <p:nvSpPr>
          <p:cNvPr id="5" name="Text 3"/>
          <p:cNvSpPr/>
          <p:nvPr/>
        </p:nvSpPr>
        <p:spPr>
          <a:xfrm>
            <a:off x="7599521" y="4170045"/>
            <a:ext cx="5332214" cy="354330"/>
          </a:xfrm>
          <a:prstGeom prst="rect">
            <a:avLst/>
          </a:prstGeom>
          <a:noFill/>
          <a:ln/>
        </p:spPr>
        <p:txBody>
          <a:bodyPr wrap="none" lIns="0" tIns="0" rIns="0" bIns="0" rtlCol="0" anchor="t"/>
          <a:lstStyle/>
          <a:p>
            <a:pPr marL="0" indent="0">
              <a:lnSpc>
                <a:spcPts val="2750"/>
              </a:lnSpc>
              <a:buNone/>
            </a:pPr>
            <a:r>
              <a:rPr lang="en-US" sz="2200" dirty="0">
                <a:solidFill>
                  <a:srgbClr val="484237"/>
                </a:solidFill>
                <a:latin typeface="Gelasio Semi Bold" pitchFamily="34" charset="0"/>
                <a:ea typeface="Gelasio Semi Bold" pitchFamily="34" charset="-122"/>
                <a:cs typeface="Gelasio Semi Bold" pitchFamily="34" charset="-120"/>
              </a:rPr>
              <a:t>Promovarea unui Stil de Viata Durabil</a:t>
            </a:r>
            <a:endParaRPr lang="en-US" sz="2200" dirty="0"/>
          </a:p>
        </p:txBody>
      </p:sp>
      <p:sp>
        <p:nvSpPr>
          <p:cNvPr id="6" name="Text 4"/>
          <p:cNvSpPr/>
          <p:nvPr/>
        </p:nvSpPr>
        <p:spPr>
          <a:xfrm>
            <a:off x="7599521" y="4751189"/>
            <a:ext cx="6244709" cy="1088708"/>
          </a:xfrm>
          <a:prstGeom prst="rect">
            <a:avLst/>
          </a:prstGeom>
          <a:noFill/>
          <a:ln/>
        </p:spPr>
        <p:txBody>
          <a:bodyPr wrap="square" lIns="0" tIns="0" rIns="0" bIns="0" rtlCol="0" anchor="t"/>
          <a:lstStyle/>
          <a:p>
            <a:pPr marL="0" indent="0">
              <a:lnSpc>
                <a:spcPts val="2850"/>
              </a:lnSpc>
              <a:buNone/>
            </a:pPr>
            <a:r>
              <a:rPr lang="en-US" sz="1750" dirty="0">
                <a:solidFill>
                  <a:srgbClr val="746558"/>
                </a:solidFill>
                <a:latin typeface="Gelasio" pitchFamily="34" charset="0"/>
                <a:ea typeface="Gelasio" pitchFamily="34" charset="-122"/>
                <a:cs typeface="Gelasio" pitchFamily="34" charset="-120"/>
              </a:rPr>
              <a:t>Aceste campanii ajută la promovarea unui stil de viață responsabil, prin conștientizarea impactului individual asupra mediului.</a:t>
            </a:r>
            <a:endParaRPr lang="en-US" sz="1750" dirty="0"/>
          </a:p>
        </p:txBody>
      </p:sp>
      <p:sp>
        <p:nvSpPr>
          <p:cNvPr id="7" name="Dreptunghi 6"/>
          <p:cNvSpPr/>
          <p:nvPr/>
        </p:nvSpPr>
        <p:spPr>
          <a:xfrm>
            <a:off x="12477136" y="7590503"/>
            <a:ext cx="2035277" cy="570271"/>
          </a:xfrm>
          <a:prstGeom prst="rect">
            <a:avLst/>
          </a:prstGeom>
          <a:solidFill>
            <a:srgbClr val="F9F6F0"/>
          </a:solidFill>
          <a:ln>
            <a:solidFill>
              <a:srgbClr val="F9F6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17006"/>
          </a:xfrm>
          <a:prstGeom prst="rect">
            <a:avLst/>
          </a:prstGeom>
        </p:spPr>
      </p:pic>
      <p:sp>
        <p:nvSpPr>
          <p:cNvPr id="3" name="Text 0"/>
          <p:cNvSpPr/>
          <p:nvPr/>
        </p:nvSpPr>
        <p:spPr>
          <a:xfrm>
            <a:off x="760690" y="3314700"/>
            <a:ext cx="13109019" cy="1358503"/>
          </a:xfrm>
          <a:prstGeom prst="rect">
            <a:avLst/>
          </a:prstGeom>
          <a:noFill/>
          <a:ln/>
        </p:spPr>
        <p:txBody>
          <a:bodyPr wrap="square" lIns="0" tIns="0" rIns="0" bIns="0" rtlCol="0" anchor="t"/>
          <a:lstStyle/>
          <a:p>
            <a:pPr marL="0" indent="0">
              <a:lnSpc>
                <a:spcPts val="5300"/>
              </a:lnSpc>
              <a:buNone/>
            </a:pPr>
            <a:r>
              <a:rPr lang="en-US" sz="4250" dirty="0">
                <a:solidFill>
                  <a:srgbClr val="484237"/>
                </a:solidFill>
                <a:latin typeface="Gelasio Semi Bold" pitchFamily="34" charset="0"/>
                <a:ea typeface="Gelasio Semi Bold" pitchFamily="34" charset="-122"/>
                <a:cs typeface="Gelasio Semi Bold" pitchFamily="34" charset="-120"/>
              </a:rPr>
              <a:t>Domeniile-Cheie: Fast Food, Zero Plastic și Digitalizare</a:t>
            </a:r>
            <a:endParaRPr lang="en-US" sz="4250" dirty="0"/>
          </a:p>
        </p:txBody>
      </p:sp>
      <p:sp>
        <p:nvSpPr>
          <p:cNvPr id="4" name="Shape 1"/>
          <p:cNvSpPr/>
          <p:nvPr/>
        </p:nvSpPr>
        <p:spPr>
          <a:xfrm>
            <a:off x="760690" y="4999196"/>
            <a:ext cx="4224814" cy="2635210"/>
          </a:xfrm>
          <a:prstGeom prst="roundRect">
            <a:avLst>
              <a:gd name="adj" fmla="val 1237"/>
            </a:avLst>
          </a:prstGeom>
          <a:solidFill>
            <a:srgbClr val="AFCBF8"/>
          </a:solidFill>
          <a:ln/>
        </p:spPr>
      </p:sp>
      <p:sp>
        <p:nvSpPr>
          <p:cNvPr id="5" name="Text 2"/>
          <p:cNvSpPr/>
          <p:nvPr/>
        </p:nvSpPr>
        <p:spPr>
          <a:xfrm>
            <a:off x="977979" y="5216485"/>
            <a:ext cx="3790236" cy="679133"/>
          </a:xfrm>
          <a:prstGeom prst="rect">
            <a:avLst/>
          </a:prstGeom>
          <a:noFill/>
          <a:ln/>
        </p:spPr>
        <p:txBody>
          <a:bodyPr wrap="square" lIns="0" tIns="0" rIns="0" bIns="0" rtlCol="0" anchor="t"/>
          <a:lstStyle/>
          <a:p>
            <a:pPr marL="0" indent="0">
              <a:lnSpc>
                <a:spcPts val="2650"/>
              </a:lnSpc>
              <a:buNone/>
            </a:pPr>
            <a:r>
              <a:rPr lang="en-US" sz="2100" dirty="0">
                <a:solidFill>
                  <a:srgbClr val="000000"/>
                </a:solidFill>
                <a:latin typeface="Gelasio Semi Bold" pitchFamily="34" charset="0"/>
                <a:ea typeface="Gelasio Semi Bold" pitchFamily="34" charset="-122"/>
                <a:cs typeface="Gelasio Semi Bold" pitchFamily="34" charset="-120"/>
              </a:rPr>
              <a:t>Reducerea Risipei Alimentare</a:t>
            </a:r>
            <a:endParaRPr lang="en-US" sz="2100" dirty="0"/>
          </a:p>
        </p:txBody>
      </p:sp>
      <p:sp>
        <p:nvSpPr>
          <p:cNvPr id="6" name="Text 3"/>
          <p:cNvSpPr/>
          <p:nvPr/>
        </p:nvSpPr>
        <p:spPr>
          <a:xfrm>
            <a:off x="977979" y="6025991"/>
            <a:ext cx="3790236" cy="1043345"/>
          </a:xfrm>
          <a:prstGeom prst="rect">
            <a:avLst/>
          </a:prstGeom>
          <a:noFill/>
          <a:ln/>
        </p:spPr>
        <p:txBody>
          <a:bodyPr wrap="square" lIns="0" tIns="0" rIns="0" bIns="0" rtlCol="0" anchor="t"/>
          <a:lstStyle/>
          <a:p>
            <a:pPr marL="0" indent="0">
              <a:lnSpc>
                <a:spcPts val="2700"/>
              </a:lnSpc>
              <a:buNone/>
            </a:pPr>
            <a:r>
              <a:rPr lang="en-US" sz="1700" dirty="0">
                <a:solidFill>
                  <a:srgbClr val="000000"/>
                </a:solidFill>
                <a:latin typeface="Gelasio" pitchFamily="34" charset="0"/>
                <a:ea typeface="Gelasio" pitchFamily="34" charset="-122"/>
                <a:cs typeface="Gelasio" pitchFamily="34" charset="-120"/>
              </a:rPr>
              <a:t>Campaniile în domeniul fast food vizează reducerea risipei alimentare și a ambalajelor excesive.</a:t>
            </a:r>
            <a:endParaRPr lang="en-US" sz="1700" dirty="0"/>
          </a:p>
        </p:txBody>
      </p:sp>
      <p:sp>
        <p:nvSpPr>
          <p:cNvPr id="7" name="Shape 4"/>
          <p:cNvSpPr/>
          <p:nvPr/>
        </p:nvSpPr>
        <p:spPr>
          <a:xfrm>
            <a:off x="5202793" y="4999196"/>
            <a:ext cx="4224814" cy="2635210"/>
          </a:xfrm>
          <a:prstGeom prst="roundRect">
            <a:avLst>
              <a:gd name="adj" fmla="val 1237"/>
            </a:avLst>
          </a:prstGeom>
          <a:solidFill>
            <a:srgbClr val="AFCBF8"/>
          </a:solidFill>
          <a:ln/>
        </p:spPr>
      </p:sp>
      <p:sp>
        <p:nvSpPr>
          <p:cNvPr id="8" name="Text 5"/>
          <p:cNvSpPr/>
          <p:nvPr/>
        </p:nvSpPr>
        <p:spPr>
          <a:xfrm>
            <a:off x="5420082" y="5216485"/>
            <a:ext cx="3790236" cy="679133"/>
          </a:xfrm>
          <a:prstGeom prst="rect">
            <a:avLst/>
          </a:prstGeom>
          <a:noFill/>
          <a:ln/>
        </p:spPr>
        <p:txBody>
          <a:bodyPr wrap="square" lIns="0" tIns="0" rIns="0" bIns="0" rtlCol="0" anchor="t"/>
          <a:lstStyle/>
          <a:p>
            <a:pPr marL="0" indent="0">
              <a:lnSpc>
                <a:spcPts val="2650"/>
              </a:lnSpc>
              <a:buNone/>
            </a:pPr>
            <a:r>
              <a:rPr lang="en-US" sz="2100" dirty="0">
                <a:solidFill>
                  <a:srgbClr val="000000"/>
                </a:solidFill>
                <a:latin typeface="Gelasio Semi Bold" pitchFamily="34" charset="0"/>
                <a:ea typeface="Gelasio Semi Bold" pitchFamily="34" charset="-122"/>
                <a:cs typeface="Gelasio Semi Bold" pitchFamily="34" charset="-120"/>
              </a:rPr>
              <a:t>Eliminarea Plasticului de Unică Folosință</a:t>
            </a:r>
            <a:endParaRPr lang="en-US" sz="2100" dirty="0"/>
          </a:p>
        </p:txBody>
      </p:sp>
      <p:sp>
        <p:nvSpPr>
          <p:cNvPr id="9" name="Text 6"/>
          <p:cNvSpPr/>
          <p:nvPr/>
        </p:nvSpPr>
        <p:spPr>
          <a:xfrm>
            <a:off x="5420082" y="6025991"/>
            <a:ext cx="3790236" cy="1391126"/>
          </a:xfrm>
          <a:prstGeom prst="rect">
            <a:avLst/>
          </a:prstGeom>
          <a:noFill/>
          <a:ln/>
        </p:spPr>
        <p:txBody>
          <a:bodyPr wrap="square" lIns="0" tIns="0" rIns="0" bIns="0" rtlCol="0" anchor="t"/>
          <a:lstStyle/>
          <a:p>
            <a:pPr marL="0" indent="0">
              <a:lnSpc>
                <a:spcPts val="2700"/>
              </a:lnSpc>
              <a:buNone/>
            </a:pPr>
            <a:r>
              <a:rPr lang="en-US" sz="1700" dirty="0">
                <a:solidFill>
                  <a:srgbClr val="000000"/>
                </a:solidFill>
                <a:latin typeface="Gelasio" pitchFamily="34" charset="0"/>
                <a:ea typeface="Gelasio" pitchFamily="34" charset="-122"/>
                <a:cs typeface="Gelasio" pitchFamily="34" charset="-120"/>
              </a:rPr>
              <a:t>Campaniile pentru zero plastic promovează alternative sustenabile, cum ar fi ambalajele biodegradabile sau reutilizabile.</a:t>
            </a:r>
            <a:endParaRPr lang="en-US" sz="1700" dirty="0"/>
          </a:p>
        </p:txBody>
      </p:sp>
      <p:sp>
        <p:nvSpPr>
          <p:cNvPr id="10" name="Shape 7"/>
          <p:cNvSpPr/>
          <p:nvPr/>
        </p:nvSpPr>
        <p:spPr>
          <a:xfrm>
            <a:off x="9644896" y="4999196"/>
            <a:ext cx="4224814" cy="2635210"/>
          </a:xfrm>
          <a:prstGeom prst="roundRect">
            <a:avLst>
              <a:gd name="adj" fmla="val 1237"/>
            </a:avLst>
          </a:prstGeom>
          <a:solidFill>
            <a:srgbClr val="AFCBF8"/>
          </a:solidFill>
          <a:ln/>
        </p:spPr>
      </p:sp>
      <p:sp>
        <p:nvSpPr>
          <p:cNvPr id="11" name="Text 8"/>
          <p:cNvSpPr/>
          <p:nvPr/>
        </p:nvSpPr>
        <p:spPr>
          <a:xfrm>
            <a:off x="9862185" y="5216485"/>
            <a:ext cx="3790236" cy="679133"/>
          </a:xfrm>
          <a:prstGeom prst="rect">
            <a:avLst/>
          </a:prstGeom>
          <a:noFill/>
          <a:ln/>
        </p:spPr>
        <p:txBody>
          <a:bodyPr wrap="square" lIns="0" tIns="0" rIns="0" bIns="0" rtlCol="0" anchor="t"/>
          <a:lstStyle/>
          <a:p>
            <a:pPr marL="0" indent="0">
              <a:lnSpc>
                <a:spcPts val="2650"/>
              </a:lnSpc>
              <a:buNone/>
            </a:pPr>
            <a:r>
              <a:rPr lang="en-US" sz="2100" dirty="0">
                <a:solidFill>
                  <a:srgbClr val="000000"/>
                </a:solidFill>
                <a:latin typeface="Gelasio Semi Bold" pitchFamily="34" charset="0"/>
                <a:ea typeface="Gelasio Semi Bold" pitchFamily="34" charset="-122"/>
                <a:cs typeface="Gelasio Semi Bold" pitchFamily="34" charset="-120"/>
              </a:rPr>
              <a:t>Reducerea Amprentei de Carbon a Tehnologiei</a:t>
            </a:r>
            <a:endParaRPr lang="en-US" sz="2100" dirty="0"/>
          </a:p>
        </p:txBody>
      </p:sp>
      <p:sp>
        <p:nvSpPr>
          <p:cNvPr id="12" name="Text 9"/>
          <p:cNvSpPr/>
          <p:nvPr/>
        </p:nvSpPr>
        <p:spPr>
          <a:xfrm>
            <a:off x="9862185" y="6025991"/>
            <a:ext cx="3790236" cy="1391126"/>
          </a:xfrm>
          <a:prstGeom prst="rect">
            <a:avLst/>
          </a:prstGeom>
          <a:noFill/>
          <a:ln/>
        </p:spPr>
        <p:txBody>
          <a:bodyPr wrap="square" lIns="0" tIns="0" rIns="0" bIns="0" rtlCol="0" anchor="t"/>
          <a:lstStyle/>
          <a:p>
            <a:pPr marL="0" indent="0">
              <a:lnSpc>
                <a:spcPts val="2700"/>
              </a:lnSpc>
              <a:buNone/>
            </a:pPr>
            <a:r>
              <a:rPr lang="en-US" sz="1700" dirty="0">
                <a:solidFill>
                  <a:srgbClr val="000000"/>
                </a:solidFill>
                <a:latin typeface="Gelasio" pitchFamily="34" charset="0"/>
                <a:ea typeface="Gelasio" pitchFamily="34" charset="-122"/>
                <a:cs typeface="Gelasio" pitchFamily="34" charset="-120"/>
              </a:rPr>
              <a:t>Campaniile de digitalizare se concentrează pe reducerea consumului de energie și emisiilor asociate cu utilizarea tehnologiei.</a:t>
            </a:r>
            <a:endParaRPr lang="en-US" sz="1700" dirty="0"/>
          </a:p>
        </p:txBody>
      </p:sp>
      <p:sp>
        <p:nvSpPr>
          <p:cNvPr id="13" name="Dreptunghi 12"/>
          <p:cNvSpPr/>
          <p:nvPr/>
        </p:nvSpPr>
        <p:spPr>
          <a:xfrm>
            <a:off x="12722942" y="7764779"/>
            <a:ext cx="1789471" cy="395995"/>
          </a:xfrm>
          <a:prstGeom prst="rect">
            <a:avLst/>
          </a:prstGeom>
          <a:solidFill>
            <a:srgbClr val="F9F6F0"/>
          </a:solidFill>
          <a:ln>
            <a:solidFill>
              <a:srgbClr val="F9F6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35794" y="499467"/>
            <a:ext cx="13358813" cy="1135142"/>
          </a:xfrm>
          <a:prstGeom prst="rect">
            <a:avLst/>
          </a:prstGeom>
          <a:noFill/>
          <a:ln/>
        </p:spPr>
        <p:txBody>
          <a:bodyPr wrap="square" lIns="0" tIns="0" rIns="0" bIns="0" rtlCol="0" anchor="t"/>
          <a:lstStyle/>
          <a:p>
            <a:pPr marL="0" indent="0">
              <a:lnSpc>
                <a:spcPts val="4450"/>
              </a:lnSpc>
              <a:buNone/>
            </a:pPr>
            <a:r>
              <a:rPr lang="en-US" sz="3550" dirty="0">
                <a:solidFill>
                  <a:srgbClr val="484237"/>
                </a:solidFill>
                <a:latin typeface="Gelasio Semi Bold" pitchFamily="34" charset="0"/>
                <a:ea typeface="Gelasio Semi Bold" pitchFamily="34" charset="-122"/>
                <a:cs typeface="Gelasio Semi Bold" pitchFamily="34" charset="-120"/>
              </a:rPr>
              <a:t>Campanii în Domeniul Fast Food: Soluții pentru un Viitor Mai Verde</a:t>
            </a:r>
            <a:endParaRPr lang="en-US" sz="3550" dirty="0"/>
          </a:p>
        </p:txBody>
      </p:sp>
      <p:sp>
        <p:nvSpPr>
          <p:cNvPr id="3" name="Text 1"/>
          <p:cNvSpPr/>
          <p:nvPr/>
        </p:nvSpPr>
        <p:spPr>
          <a:xfrm>
            <a:off x="635794" y="2088594"/>
            <a:ext cx="3346252" cy="283726"/>
          </a:xfrm>
          <a:prstGeom prst="rect">
            <a:avLst/>
          </a:prstGeom>
          <a:noFill/>
          <a:ln/>
        </p:spPr>
        <p:txBody>
          <a:bodyPr wrap="none" lIns="0" tIns="0" rIns="0" bIns="0" rtlCol="0" anchor="t"/>
          <a:lstStyle/>
          <a:p>
            <a:pPr marL="0" indent="0">
              <a:lnSpc>
                <a:spcPts val="2200"/>
              </a:lnSpc>
              <a:buNone/>
            </a:pPr>
            <a:r>
              <a:rPr lang="en-US" sz="1750" dirty="0">
                <a:solidFill>
                  <a:srgbClr val="484237"/>
                </a:solidFill>
                <a:latin typeface="Gelasio Semi Bold" pitchFamily="34" charset="0"/>
                <a:ea typeface="Gelasio Semi Bold" pitchFamily="34" charset="-122"/>
                <a:cs typeface="Gelasio Semi Bold" pitchFamily="34" charset="-120"/>
              </a:rPr>
              <a:t>Reducerea Risipei Alimentare</a:t>
            </a:r>
            <a:endParaRPr lang="en-US" sz="1750" dirty="0"/>
          </a:p>
        </p:txBody>
      </p:sp>
      <p:sp>
        <p:nvSpPr>
          <p:cNvPr id="4" name="Text 2"/>
          <p:cNvSpPr/>
          <p:nvPr/>
        </p:nvSpPr>
        <p:spPr>
          <a:xfrm>
            <a:off x="635794" y="2553891"/>
            <a:ext cx="4156948" cy="2034421"/>
          </a:xfrm>
          <a:prstGeom prst="rect">
            <a:avLst/>
          </a:prstGeom>
          <a:noFill/>
          <a:ln/>
        </p:spPr>
        <p:txBody>
          <a:bodyPr wrap="square" lIns="0" tIns="0" rIns="0" bIns="0" rtlCol="0" anchor="t"/>
          <a:lstStyle/>
          <a:p>
            <a:pPr marL="0" indent="0">
              <a:lnSpc>
                <a:spcPts val="2250"/>
              </a:lnSpc>
              <a:buNone/>
            </a:pPr>
            <a:r>
              <a:rPr lang="en-US" sz="1400" dirty="0">
                <a:solidFill>
                  <a:srgbClr val="000000"/>
                </a:solidFill>
                <a:latin typeface="Gelasio" pitchFamily="34" charset="0"/>
                <a:ea typeface="Gelasio" pitchFamily="34" charset="-122"/>
                <a:cs typeface="Gelasio" pitchFamily="34" charset="-120"/>
              </a:rPr>
              <a:t>Implementarea unor programe de colectare a alimentelor nearsate, prin parteneriate cu bănci alimentare locale. Donarea surplusului alimentar către organizații caritabile și adăposturi pentru persoane fără adăpost. Educarea clienților cu privire la porții potrivite și reducerea risipei de la consumator.</a:t>
            </a:r>
            <a:endParaRPr lang="en-US" sz="1400" dirty="0"/>
          </a:p>
        </p:txBody>
      </p:sp>
      <p:pic>
        <p:nvPicPr>
          <p:cNvPr id="5" name="Image 0" descr="preencoded.png"/>
          <p:cNvPicPr>
            <a:picLocks noChangeAspect="1"/>
          </p:cNvPicPr>
          <p:nvPr/>
        </p:nvPicPr>
        <p:blipFill>
          <a:blip r:embed="rId3"/>
          <a:stretch>
            <a:fillRect/>
          </a:stretch>
        </p:blipFill>
        <p:spPr>
          <a:xfrm>
            <a:off x="635794" y="4792623"/>
            <a:ext cx="4156948" cy="2769275"/>
          </a:xfrm>
          <a:prstGeom prst="rect">
            <a:avLst/>
          </a:prstGeom>
        </p:spPr>
      </p:pic>
      <p:sp>
        <p:nvSpPr>
          <p:cNvPr id="6" name="Text 3"/>
          <p:cNvSpPr/>
          <p:nvPr/>
        </p:nvSpPr>
        <p:spPr>
          <a:xfrm>
            <a:off x="5243513" y="2088594"/>
            <a:ext cx="3899416" cy="283726"/>
          </a:xfrm>
          <a:prstGeom prst="rect">
            <a:avLst/>
          </a:prstGeom>
          <a:noFill/>
          <a:ln/>
        </p:spPr>
        <p:txBody>
          <a:bodyPr wrap="none" lIns="0" tIns="0" rIns="0" bIns="0" rtlCol="0" anchor="t"/>
          <a:lstStyle/>
          <a:p>
            <a:pPr marL="0" indent="0">
              <a:lnSpc>
                <a:spcPts val="2200"/>
              </a:lnSpc>
              <a:buNone/>
            </a:pPr>
            <a:r>
              <a:rPr lang="en-US" sz="1750" dirty="0">
                <a:solidFill>
                  <a:srgbClr val="484237"/>
                </a:solidFill>
                <a:latin typeface="Gelasio Semi Bold" pitchFamily="34" charset="0"/>
                <a:ea typeface="Gelasio Semi Bold" pitchFamily="34" charset="-122"/>
                <a:cs typeface="Gelasio Semi Bold" pitchFamily="34" charset="-120"/>
              </a:rPr>
              <a:t>Utilizarea Ambalajelor Sustenabile</a:t>
            </a:r>
            <a:endParaRPr lang="en-US" sz="1750" dirty="0"/>
          </a:p>
        </p:txBody>
      </p:sp>
      <p:sp>
        <p:nvSpPr>
          <p:cNvPr id="7" name="Text 4"/>
          <p:cNvSpPr/>
          <p:nvPr/>
        </p:nvSpPr>
        <p:spPr>
          <a:xfrm>
            <a:off x="5243513" y="2553891"/>
            <a:ext cx="4156948" cy="1743789"/>
          </a:xfrm>
          <a:prstGeom prst="rect">
            <a:avLst/>
          </a:prstGeom>
          <a:noFill/>
          <a:ln/>
        </p:spPr>
        <p:txBody>
          <a:bodyPr wrap="square" lIns="0" tIns="0" rIns="0" bIns="0" rtlCol="0" anchor="t"/>
          <a:lstStyle/>
          <a:p>
            <a:pPr marL="0" indent="0">
              <a:lnSpc>
                <a:spcPts val="2250"/>
              </a:lnSpc>
              <a:buNone/>
            </a:pPr>
            <a:r>
              <a:rPr lang="en-US" sz="1400" dirty="0">
                <a:solidFill>
                  <a:srgbClr val="000000"/>
                </a:solidFill>
                <a:latin typeface="Gelasio" pitchFamily="34" charset="0"/>
                <a:ea typeface="Gelasio" pitchFamily="34" charset="-122"/>
                <a:cs typeface="Gelasio" pitchFamily="34" charset="-120"/>
              </a:rPr>
              <a:t>Adoptarea ambalajelor biodegradabile din materiale precum amidonul de porumb sau trestia de zahăr. Încurajarea utilizării recipientelor reutilizabile prin programe de recompense pentru clienți. Colaborarea cu furnizori de ambalaje care utilizează materiale reciclate din surse sustenabile.</a:t>
            </a:r>
            <a:endParaRPr lang="en-US" sz="1400" dirty="0"/>
          </a:p>
        </p:txBody>
      </p:sp>
      <p:pic>
        <p:nvPicPr>
          <p:cNvPr id="8" name="Image 1" descr="preencoded.png"/>
          <p:cNvPicPr>
            <a:picLocks noChangeAspect="1"/>
          </p:cNvPicPr>
          <p:nvPr/>
        </p:nvPicPr>
        <p:blipFill>
          <a:blip r:embed="rId4"/>
          <a:stretch>
            <a:fillRect/>
          </a:stretch>
        </p:blipFill>
        <p:spPr>
          <a:xfrm>
            <a:off x="5243513" y="4501991"/>
            <a:ext cx="4156948" cy="2630567"/>
          </a:xfrm>
          <a:prstGeom prst="rect">
            <a:avLst/>
          </a:prstGeom>
        </p:spPr>
      </p:pic>
      <p:sp>
        <p:nvSpPr>
          <p:cNvPr id="9" name="Text 5"/>
          <p:cNvSpPr/>
          <p:nvPr/>
        </p:nvSpPr>
        <p:spPr>
          <a:xfrm>
            <a:off x="9851231" y="2088594"/>
            <a:ext cx="2677478" cy="283726"/>
          </a:xfrm>
          <a:prstGeom prst="rect">
            <a:avLst/>
          </a:prstGeom>
          <a:noFill/>
          <a:ln/>
        </p:spPr>
        <p:txBody>
          <a:bodyPr wrap="none" lIns="0" tIns="0" rIns="0" bIns="0" rtlCol="0" anchor="t"/>
          <a:lstStyle/>
          <a:p>
            <a:pPr marL="0" indent="0">
              <a:lnSpc>
                <a:spcPts val="2200"/>
              </a:lnSpc>
              <a:buNone/>
            </a:pPr>
            <a:r>
              <a:rPr lang="en-US" sz="1750" dirty="0">
                <a:solidFill>
                  <a:srgbClr val="484237"/>
                </a:solidFill>
                <a:latin typeface="Gelasio Semi Bold" pitchFamily="34" charset="0"/>
                <a:ea typeface="Gelasio Semi Bold" pitchFamily="34" charset="-122"/>
                <a:cs typeface="Gelasio Semi Bold" pitchFamily="34" charset="-120"/>
              </a:rPr>
              <a:t>Optimizarea Meniurilor</a:t>
            </a:r>
            <a:endParaRPr lang="en-US" sz="1750" dirty="0"/>
          </a:p>
        </p:txBody>
      </p:sp>
      <p:sp>
        <p:nvSpPr>
          <p:cNvPr id="10" name="Text 6"/>
          <p:cNvSpPr/>
          <p:nvPr/>
        </p:nvSpPr>
        <p:spPr>
          <a:xfrm>
            <a:off x="9851231" y="2553891"/>
            <a:ext cx="4156948" cy="1743789"/>
          </a:xfrm>
          <a:prstGeom prst="rect">
            <a:avLst/>
          </a:prstGeom>
          <a:noFill/>
          <a:ln/>
        </p:spPr>
        <p:txBody>
          <a:bodyPr wrap="square" lIns="0" tIns="0" rIns="0" bIns="0" rtlCol="0" anchor="t"/>
          <a:lstStyle/>
          <a:p>
            <a:pPr marL="0" indent="0">
              <a:lnSpc>
                <a:spcPts val="2250"/>
              </a:lnSpc>
              <a:buNone/>
            </a:pPr>
            <a:r>
              <a:rPr lang="en-US" sz="1400" dirty="0">
                <a:solidFill>
                  <a:srgbClr val="000000"/>
                </a:solidFill>
                <a:latin typeface="Gelasio" pitchFamily="34" charset="0"/>
                <a:ea typeface="Gelasio" pitchFamily="34" charset="-122"/>
                <a:cs typeface="Gelasio" pitchFamily="34" charset="-120"/>
              </a:rPr>
              <a:t>Introducerea de meniuri sezoniere, bazate pe ingrediente locale și sustenabile, reducând astfel impactul transportului și al emisiilor de carbon. Oferirea unor opțiuni vegetariene și vegane mai diverse pentru a promova un consum mai redus de carne.</a:t>
            </a:r>
            <a:endParaRPr lang="en-US" sz="1400" dirty="0"/>
          </a:p>
        </p:txBody>
      </p:sp>
      <p:pic>
        <p:nvPicPr>
          <p:cNvPr id="11" name="Image 2" descr="preencoded.png"/>
          <p:cNvPicPr>
            <a:picLocks noChangeAspect="1"/>
          </p:cNvPicPr>
          <p:nvPr/>
        </p:nvPicPr>
        <p:blipFill>
          <a:blip r:embed="rId5"/>
          <a:stretch>
            <a:fillRect/>
          </a:stretch>
        </p:blipFill>
        <p:spPr>
          <a:xfrm>
            <a:off x="9851231" y="4501991"/>
            <a:ext cx="3189208" cy="2126099"/>
          </a:xfrm>
          <a:prstGeom prst="rect">
            <a:avLst/>
          </a:prstGeom>
        </p:spPr>
      </p:pic>
      <p:sp>
        <p:nvSpPr>
          <p:cNvPr id="12" name="Dreptunghi 11"/>
          <p:cNvSpPr/>
          <p:nvPr/>
        </p:nvSpPr>
        <p:spPr>
          <a:xfrm>
            <a:off x="12477136" y="7590503"/>
            <a:ext cx="2035277" cy="570271"/>
          </a:xfrm>
          <a:prstGeom prst="rect">
            <a:avLst/>
          </a:prstGeom>
          <a:solidFill>
            <a:srgbClr val="FFD1A7"/>
          </a:solidFill>
          <a:ln>
            <a:solidFill>
              <a:srgbClr val="FFD1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97906"/>
          </a:xfrm>
          <a:prstGeom prst="rect">
            <a:avLst/>
          </a:prstGeom>
        </p:spPr>
      </p:pic>
      <p:sp>
        <p:nvSpPr>
          <p:cNvPr id="3" name="Text 0"/>
          <p:cNvSpPr/>
          <p:nvPr/>
        </p:nvSpPr>
        <p:spPr>
          <a:xfrm>
            <a:off x="643414" y="2845475"/>
            <a:ext cx="13343573" cy="1148953"/>
          </a:xfrm>
          <a:prstGeom prst="rect">
            <a:avLst/>
          </a:prstGeom>
          <a:noFill/>
          <a:ln/>
        </p:spPr>
        <p:txBody>
          <a:bodyPr wrap="square" lIns="0" tIns="0" rIns="0" bIns="0" rtlCol="0" anchor="t"/>
          <a:lstStyle/>
          <a:p>
            <a:pPr marL="0" indent="0">
              <a:lnSpc>
                <a:spcPts val="4500"/>
              </a:lnSpc>
              <a:buNone/>
            </a:pPr>
            <a:r>
              <a:rPr lang="en-US" sz="3600" dirty="0">
                <a:solidFill>
                  <a:srgbClr val="484237"/>
                </a:solidFill>
                <a:latin typeface="Gelasio Semi Bold" pitchFamily="34" charset="0"/>
                <a:ea typeface="Gelasio Semi Bold" pitchFamily="34" charset="-122"/>
                <a:cs typeface="Gelasio Semi Bold" pitchFamily="34" charset="-120"/>
              </a:rPr>
              <a:t>Campanii pentru Zero Plastic: O Lume Fără Plastic de Unică Folosință</a:t>
            </a:r>
            <a:endParaRPr lang="en-US" sz="3600" dirty="0"/>
          </a:p>
        </p:txBody>
      </p:sp>
      <p:sp>
        <p:nvSpPr>
          <p:cNvPr id="4" name="Shape 1"/>
          <p:cNvSpPr/>
          <p:nvPr/>
        </p:nvSpPr>
        <p:spPr>
          <a:xfrm>
            <a:off x="643414" y="4270177"/>
            <a:ext cx="4325303" cy="3411855"/>
          </a:xfrm>
          <a:prstGeom prst="roundRect">
            <a:avLst>
              <a:gd name="adj" fmla="val 808"/>
            </a:avLst>
          </a:prstGeom>
          <a:solidFill>
            <a:srgbClr val="EEE8DD"/>
          </a:solidFill>
          <a:ln/>
        </p:spPr>
      </p:sp>
      <p:sp>
        <p:nvSpPr>
          <p:cNvPr id="5" name="Text 2"/>
          <p:cNvSpPr/>
          <p:nvPr/>
        </p:nvSpPr>
        <p:spPr>
          <a:xfrm>
            <a:off x="827246" y="4454009"/>
            <a:ext cx="2752963" cy="287179"/>
          </a:xfrm>
          <a:prstGeom prst="rect">
            <a:avLst/>
          </a:prstGeom>
          <a:noFill/>
          <a:ln/>
        </p:spPr>
        <p:txBody>
          <a:bodyPr wrap="none" lIns="0" tIns="0" rIns="0" bIns="0" rtlCol="0" anchor="t"/>
          <a:lstStyle/>
          <a:p>
            <a:pPr marL="0" indent="0">
              <a:lnSpc>
                <a:spcPts val="2250"/>
              </a:lnSpc>
              <a:buNone/>
            </a:pPr>
            <a:r>
              <a:rPr lang="en-US" sz="1800" dirty="0">
                <a:solidFill>
                  <a:srgbClr val="746558"/>
                </a:solidFill>
                <a:latin typeface="Gelasio Semi Bold" pitchFamily="34" charset="0"/>
                <a:ea typeface="Gelasio Semi Bold" pitchFamily="34" charset="-122"/>
                <a:cs typeface="Gelasio Semi Bold" pitchFamily="34" charset="-120"/>
              </a:rPr>
              <a:t>Alternative Reutilizabile</a:t>
            </a:r>
            <a:endParaRPr lang="en-US" sz="1800" dirty="0"/>
          </a:p>
        </p:txBody>
      </p:sp>
      <p:sp>
        <p:nvSpPr>
          <p:cNvPr id="6" name="Text 3"/>
          <p:cNvSpPr/>
          <p:nvPr/>
        </p:nvSpPr>
        <p:spPr>
          <a:xfrm>
            <a:off x="827246" y="4851440"/>
            <a:ext cx="3957638" cy="2352675"/>
          </a:xfrm>
          <a:prstGeom prst="rect">
            <a:avLst/>
          </a:prstGeom>
          <a:noFill/>
          <a:ln/>
        </p:spPr>
        <p:txBody>
          <a:bodyPr wrap="square" lIns="0" tIns="0" rIns="0" bIns="0" rtlCol="0" anchor="t"/>
          <a:lstStyle/>
          <a:p>
            <a:pPr marL="0" indent="0">
              <a:lnSpc>
                <a:spcPts val="2300"/>
              </a:lnSpc>
              <a:buNone/>
            </a:pPr>
            <a:r>
              <a:rPr lang="en-US" sz="1400" dirty="0">
                <a:solidFill>
                  <a:srgbClr val="746558"/>
                </a:solidFill>
                <a:latin typeface="Gelasio" pitchFamily="34" charset="0"/>
                <a:ea typeface="Gelasio" pitchFamily="34" charset="-122"/>
                <a:cs typeface="Gelasio" pitchFamily="34" charset="-120"/>
              </a:rPr>
              <a:t>Promovare activă a utilizării sticlelor de apă reutilizabile din inox sau sticlă, pungi de cumpărături reutilizabile din materiale durabile (cum ar fi bumbacul organic sau inul), și alternative la paiele de plastic, precum cele din metal, bambus sau sticlă. Se vor organiza campanii de distribuire gratuită sau la prețuri reduse a acestor alternative.</a:t>
            </a:r>
            <a:endParaRPr lang="en-US" sz="1400" dirty="0"/>
          </a:p>
        </p:txBody>
      </p:sp>
      <p:sp>
        <p:nvSpPr>
          <p:cNvPr id="7" name="Shape 4"/>
          <p:cNvSpPr/>
          <p:nvPr/>
        </p:nvSpPr>
        <p:spPr>
          <a:xfrm>
            <a:off x="5152549" y="4270177"/>
            <a:ext cx="4325303" cy="3411855"/>
          </a:xfrm>
          <a:prstGeom prst="roundRect">
            <a:avLst>
              <a:gd name="adj" fmla="val 808"/>
            </a:avLst>
          </a:prstGeom>
          <a:solidFill>
            <a:srgbClr val="EEE8DD"/>
          </a:solidFill>
          <a:ln/>
        </p:spPr>
      </p:sp>
      <p:sp>
        <p:nvSpPr>
          <p:cNvPr id="8" name="Text 5"/>
          <p:cNvSpPr/>
          <p:nvPr/>
        </p:nvSpPr>
        <p:spPr>
          <a:xfrm>
            <a:off x="5336381" y="4454009"/>
            <a:ext cx="3751421" cy="287179"/>
          </a:xfrm>
          <a:prstGeom prst="rect">
            <a:avLst/>
          </a:prstGeom>
          <a:noFill/>
          <a:ln/>
        </p:spPr>
        <p:txBody>
          <a:bodyPr wrap="none" lIns="0" tIns="0" rIns="0" bIns="0" rtlCol="0" anchor="t"/>
          <a:lstStyle/>
          <a:p>
            <a:pPr marL="0" indent="0">
              <a:lnSpc>
                <a:spcPts val="2250"/>
              </a:lnSpc>
              <a:buNone/>
            </a:pPr>
            <a:r>
              <a:rPr lang="en-US" sz="1800" dirty="0">
                <a:solidFill>
                  <a:srgbClr val="746558"/>
                </a:solidFill>
                <a:latin typeface="Gelasio Semi Bold" pitchFamily="34" charset="0"/>
                <a:ea typeface="Gelasio Semi Bold" pitchFamily="34" charset="-122"/>
                <a:cs typeface="Gelasio Semi Bold" pitchFamily="34" charset="-120"/>
              </a:rPr>
              <a:t>Colectarea Selectivă și Reciclarea</a:t>
            </a:r>
            <a:endParaRPr lang="en-US" sz="1800" dirty="0"/>
          </a:p>
        </p:txBody>
      </p:sp>
      <p:sp>
        <p:nvSpPr>
          <p:cNvPr id="9" name="Text 6"/>
          <p:cNvSpPr/>
          <p:nvPr/>
        </p:nvSpPr>
        <p:spPr>
          <a:xfrm>
            <a:off x="5336381" y="4851440"/>
            <a:ext cx="3957638" cy="2646759"/>
          </a:xfrm>
          <a:prstGeom prst="rect">
            <a:avLst/>
          </a:prstGeom>
          <a:noFill/>
          <a:ln/>
        </p:spPr>
        <p:txBody>
          <a:bodyPr wrap="square" lIns="0" tIns="0" rIns="0" bIns="0" rtlCol="0" anchor="t"/>
          <a:lstStyle/>
          <a:p>
            <a:pPr marL="0" indent="0">
              <a:lnSpc>
                <a:spcPts val="2300"/>
              </a:lnSpc>
              <a:buNone/>
            </a:pPr>
            <a:r>
              <a:rPr lang="en-US" sz="1400" dirty="0">
                <a:solidFill>
                  <a:srgbClr val="746558"/>
                </a:solidFill>
                <a:latin typeface="Gelasio" pitchFamily="34" charset="0"/>
                <a:ea typeface="Gelasio" pitchFamily="34" charset="-122"/>
                <a:cs typeface="Gelasio" pitchFamily="34" charset="-120"/>
              </a:rPr>
              <a:t>Implementarea unor programe eficiente de colectare selectivă a deșeurilor plastice, prin amplasarea de containere specializate în locuri strategice. Parteneriate cu centre de reciclare pentru procesarea eficientă a plasticului colectat. Campanii de informare publică despre cum se face corect colectarea selectivă și importanța reciclării pentru protejarea mediului.</a:t>
            </a:r>
            <a:endParaRPr lang="en-US" sz="1400" dirty="0"/>
          </a:p>
        </p:txBody>
      </p:sp>
      <p:sp>
        <p:nvSpPr>
          <p:cNvPr id="10" name="Shape 7"/>
          <p:cNvSpPr/>
          <p:nvPr/>
        </p:nvSpPr>
        <p:spPr>
          <a:xfrm>
            <a:off x="9661684" y="4270177"/>
            <a:ext cx="4325303" cy="3411855"/>
          </a:xfrm>
          <a:prstGeom prst="roundRect">
            <a:avLst>
              <a:gd name="adj" fmla="val 808"/>
            </a:avLst>
          </a:prstGeom>
          <a:solidFill>
            <a:srgbClr val="EEE8DD"/>
          </a:solidFill>
          <a:ln/>
        </p:spPr>
      </p:sp>
      <p:sp>
        <p:nvSpPr>
          <p:cNvPr id="11" name="Text 8"/>
          <p:cNvSpPr/>
          <p:nvPr/>
        </p:nvSpPr>
        <p:spPr>
          <a:xfrm>
            <a:off x="9845516" y="4454009"/>
            <a:ext cx="2946083" cy="287179"/>
          </a:xfrm>
          <a:prstGeom prst="rect">
            <a:avLst/>
          </a:prstGeom>
          <a:noFill/>
          <a:ln/>
        </p:spPr>
        <p:txBody>
          <a:bodyPr wrap="none" lIns="0" tIns="0" rIns="0" bIns="0" rtlCol="0" anchor="t"/>
          <a:lstStyle/>
          <a:p>
            <a:pPr marL="0" indent="0">
              <a:lnSpc>
                <a:spcPts val="2250"/>
              </a:lnSpc>
              <a:buNone/>
            </a:pPr>
            <a:r>
              <a:rPr lang="en-US" sz="1800" dirty="0">
                <a:solidFill>
                  <a:srgbClr val="746558"/>
                </a:solidFill>
                <a:latin typeface="Gelasio Semi Bold" pitchFamily="34" charset="0"/>
                <a:ea typeface="Gelasio Semi Bold" pitchFamily="34" charset="-122"/>
                <a:cs typeface="Gelasio Semi Bold" pitchFamily="34" charset="-120"/>
              </a:rPr>
              <a:t>Educație și Conștientizare</a:t>
            </a:r>
            <a:endParaRPr lang="en-US" sz="1800" dirty="0"/>
          </a:p>
        </p:txBody>
      </p:sp>
      <p:sp>
        <p:nvSpPr>
          <p:cNvPr id="12" name="Text 9"/>
          <p:cNvSpPr/>
          <p:nvPr/>
        </p:nvSpPr>
        <p:spPr>
          <a:xfrm>
            <a:off x="9845516" y="4851440"/>
            <a:ext cx="3957638" cy="2646759"/>
          </a:xfrm>
          <a:prstGeom prst="rect">
            <a:avLst/>
          </a:prstGeom>
          <a:noFill/>
          <a:ln/>
        </p:spPr>
        <p:txBody>
          <a:bodyPr wrap="square" lIns="0" tIns="0" rIns="0" bIns="0" rtlCol="0" anchor="t"/>
          <a:lstStyle/>
          <a:p>
            <a:pPr marL="0" indent="0">
              <a:lnSpc>
                <a:spcPts val="2300"/>
              </a:lnSpc>
              <a:buNone/>
            </a:pPr>
            <a:r>
              <a:rPr lang="en-US" sz="1400" dirty="0">
                <a:solidFill>
                  <a:srgbClr val="746558"/>
                </a:solidFill>
                <a:latin typeface="Gelasio" pitchFamily="34" charset="0"/>
                <a:ea typeface="Gelasio" pitchFamily="34" charset="-122"/>
                <a:cs typeface="Gelasio" pitchFamily="34" charset="-120"/>
              </a:rPr>
              <a:t>Dezvoltarea unor campanii de informare publică ample, utilizând diverse canale media (rețele sociale, spoturi TV, afișe stradale). Colaborări cu școli și grădinițe pentru educarea copiilor despre importanța reducerii consumului de plastic de unică folosință. Organizarea de workshop-uri și evenimente pentru a crește gradul de conștientizare a publicului cu privire la impactul plasticului asupra mediului și sănătății.</a:t>
            </a:r>
            <a:endParaRPr lang="en-US" sz="1400" dirty="0"/>
          </a:p>
        </p:txBody>
      </p:sp>
      <p:sp>
        <p:nvSpPr>
          <p:cNvPr id="13" name="Dreptunghi 12"/>
          <p:cNvSpPr/>
          <p:nvPr/>
        </p:nvSpPr>
        <p:spPr>
          <a:xfrm>
            <a:off x="12791599" y="7792284"/>
            <a:ext cx="1720814" cy="368490"/>
          </a:xfrm>
          <a:prstGeom prst="rect">
            <a:avLst/>
          </a:prstGeom>
          <a:solidFill>
            <a:srgbClr val="F9F6F0"/>
          </a:solidFill>
          <a:ln>
            <a:solidFill>
              <a:srgbClr val="F9F6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6F0">
              <a:alpha val="85000"/>
            </a:srgbClr>
          </a:solidFill>
          <a:ln/>
        </p:spPr>
      </p:sp>
      <p:sp>
        <p:nvSpPr>
          <p:cNvPr id="4" name="Text 1"/>
          <p:cNvSpPr/>
          <p:nvPr/>
        </p:nvSpPr>
        <p:spPr>
          <a:xfrm>
            <a:off x="729615" y="719614"/>
            <a:ext cx="13171170" cy="1303020"/>
          </a:xfrm>
          <a:prstGeom prst="rect">
            <a:avLst/>
          </a:prstGeom>
          <a:noFill/>
          <a:ln/>
        </p:spPr>
        <p:txBody>
          <a:bodyPr wrap="square" lIns="0" tIns="0" rIns="0" bIns="0" rtlCol="0" anchor="t"/>
          <a:lstStyle/>
          <a:p>
            <a:pPr marL="0" indent="0">
              <a:lnSpc>
                <a:spcPts val="5100"/>
              </a:lnSpc>
              <a:buNone/>
            </a:pPr>
            <a:r>
              <a:rPr lang="en-US" sz="4100" dirty="0">
                <a:solidFill>
                  <a:srgbClr val="484237"/>
                </a:solidFill>
                <a:latin typeface="Gelasio Semi Bold" pitchFamily="34" charset="0"/>
                <a:ea typeface="Gelasio Semi Bold" pitchFamily="34" charset="-122"/>
                <a:cs typeface="Gelasio Semi Bold" pitchFamily="34" charset="-120"/>
              </a:rPr>
              <a:t>Campanii de Digitalizare: Un Viitor Mai Verde prin Tehnologie</a:t>
            </a:r>
            <a:endParaRPr lang="en-US" sz="4100" dirty="0"/>
          </a:p>
        </p:txBody>
      </p:sp>
      <p:pic>
        <p:nvPicPr>
          <p:cNvPr id="5" name="Image 1" descr="preencoded.png"/>
          <p:cNvPicPr>
            <a:picLocks noChangeAspect="1"/>
          </p:cNvPicPr>
          <p:nvPr/>
        </p:nvPicPr>
        <p:blipFill>
          <a:blip r:embed="rId4"/>
          <a:stretch>
            <a:fillRect/>
          </a:stretch>
        </p:blipFill>
        <p:spPr>
          <a:xfrm>
            <a:off x="729615" y="2335292"/>
            <a:ext cx="521137" cy="521137"/>
          </a:xfrm>
          <a:prstGeom prst="rect">
            <a:avLst/>
          </a:prstGeom>
        </p:spPr>
      </p:pic>
      <p:sp>
        <p:nvSpPr>
          <p:cNvPr id="6" name="Text 2"/>
          <p:cNvSpPr/>
          <p:nvPr/>
        </p:nvSpPr>
        <p:spPr>
          <a:xfrm>
            <a:off x="729615" y="3064907"/>
            <a:ext cx="2606159" cy="325755"/>
          </a:xfrm>
          <a:prstGeom prst="rect">
            <a:avLst/>
          </a:prstGeom>
          <a:noFill/>
          <a:ln/>
        </p:spPr>
        <p:txBody>
          <a:bodyPr wrap="none" lIns="0" tIns="0" rIns="0" bIns="0" rtlCol="0" anchor="t"/>
          <a:lstStyle/>
          <a:p>
            <a:pPr marL="0" indent="0" algn="l">
              <a:lnSpc>
                <a:spcPts val="2550"/>
              </a:lnSpc>
              <a:buNone/>
            </a:pPr>
            <a:r>
              <a:rPr lang="en-US" sz="2050" dirty="0">
                <a:solidFill>
                  <a:srgbClr val="746558"/>
                </a:solidFill>
                <a:latin typeface="Gelasio Semi Bold" pitchFamily="34" charset="0"/>
                <a:ea typeface="Gelasio Semi Bold" pitchFamily="34" charset="-122"/>
                <a:cs typeface="Gelasio Semi Bold" pitchFamily="34" charset="-120"/>
              </a:rPr>
              <a:t>Calcul Nor</a:t>
            </a:r>
            <a:endParaRPr lang="en-US" sz="2050" dirty="0"/>
          </a:p>
        </p:txBody>
      </p:sp>
      <p:sp>
        <p:nvSpPr>
          <p:cNvPr id="7" name="Text 3"/>
          <p:cNvSpPr/>
          <p:nvPr/>
        </p:nvSpPr>
        <p:spPr>
          <a:xfrm>
            <a:off x="729615" y="3515677"/>
            <a:ext cx="4181951" cy="3668435"/>
          </a:xfrm>
          <a:prstGeom prst="rect">
            <a:avLst/>
          </a:prstGeom>
          <a:noFill/>
          <a:ln/>
        </p:spPr>
        <p:txBody>
          <a:bodyPr wrap="square" lIns="0" tIns="0" rIns="0" bIns="0" rtlCol="0" anchor="t"/>
          <a:lstStyle/>
          <a:p>
            <a:pPr marL="0" indent="0" algn="l">
              <a:lnSpc>
                <a:spcPts val="2600"/>
              </a:lnSpc>
              <a:buNone/>
            </a:pPr>
            <a:r>
              <a:rPr lang="en-US" sz="1600" dirty="0">
                <a:solidFill>
                  <a:srgbClr val="746558"/>
                </a:solidFill>
                <a:latin typeface="Gelasio" pitchFamily="34" charset="0"/>
                <a:ea typeface="Gelasio" pitchFamily="34" charset="-122"/>
                <a:cs typeface="Gelasio" pitchFamily="34" charset="-120"/>
              </a:rPr>
              <a:t>Migrarea către soluții de calcul nor reduce semnificativ consumul de energie prin consolidarea infrastructurii IT. Companiile pot reduce amprenta de carbon prin utilizarea centrelor de date eficiente energetic, distribuind sarcina de calcul pe servere mai eficiente și reducând nevoia de hardware fizic individual. Un exemplu ar fi trecerea de la servere proprii la serviciile AWS sau Google Cloud, care utilizează surse regenerabile de energie.</a:t>
            </a:r>
            <a:endParaRPr lang="en-US" sz="1600" dirty="0"/>
          </a:p>
        </p:txBody>
      </p:sp>
      <p:pic>
        <p:nvPicPr>
          <p:cNvPr id="8" name="Image 2" descr="preencoded.png"/>
          <p:cNvPicPr>
            <a:picLocks noChangeAspect="1"/>
          </p:cNvPicPr>
          <p:nvPr/>
        </p:nvPicPr>
        <p:blipFill>
          <a:blip r:embed="rId5"/>
          <a:stretch>
            <a:fillRect/>
          </a:stretch>
        </p:blipFill>
        <p:spPr>
          <a:xfrm>
            <a:off x="5224224" y="2335292"/>
            <a:ext cx="521137" cy="521137"/>
          </a:xfrm>
          <a:prstGeom prst="rect">
            <a:avLst/>
          </a:prstGeom>
        </p:spPr>
      </p:pic>
      <p:sp>
        <p:nvSpPr>
          <p:cNvPr id="9" name="Text 4"/>
          <p:cNvSpPr/>
          <p:nvPr/>
        </p:nvSpPr>
        <p:spPr>
          <a:xfrm>
            <a:off x="5224224" y="3064907"/>
            <a:ext cx="2606159" cy="325755"/>
          </a:xfrm>
          <a:prstGeom prst="rect">
            <a:avLst/>
          </a:prstGeom>
          <a:noFill/>
          <a:ln/>
        </p:spPr>
        <p:txBody>
          <a:bodyPr wrap="none" lIns="0" tIns="0" rIns="0" bIns="0" rtlCol="0" anchor="t"/>
          <a:lstStyle/>
          <a:p>
            <a:pPr marL="0" indent="0" algn="l">
              <a:lnSpc>
                <a:spcPts val="2550"/>
              </a:lnSpc>
              <a:buNone/>
            </a:pPr>
            <a:r>
              <a:rPr lang="en-US" sz="2050" dirty="0">
                <a:solidFill>
                  <a:srgbClr val="746558"/>
                </a:solidFill>
                <a:latin typeface="Gelasio Semi Bold" pitchFamily="34" charset="0"/>
                <a:ea typeface="Gelasio Semi Bold" pitchFamily="34" charset="-122"/>
                <a:cs typeface="Gelasio Semi Bold" pitchFamily="34" charset="-120"/>
              </a:rPr>
              <a:t>Eficiența Energetică</a:t>
            </a:r>
            <a:endParaRPr lang="en-US" sz="2050" dirty="0"/>
          </a:p>
        </p:txBody>
      </p:sp>
      <p:sp>
        <p:nvSpPr>
          <p:cNvPr id="10" name="Text 5"/>
          <p:cNvSpPr/>
          <p:nvPr/>
        </p:nvSpPr>
        <p:spPr>
          <a:xfrm>
            <a:off x="5224224" y="3515677"/>
            <a:ext cx="4181951" cy="3668435"/>
          </a:xfrm>
          <a:prstGeom prst="rect">
            <a:avLst/>
          </a:prstGeom>
          <a:noFill/>
          <a:ln/>
        </p:spPr>
        <p:txBody>
          <a:bodyPr wrap="square" lIns="0" tIns="0" rIns="0" bIns="0" rtlCol="0" anchor="t"/>
          <a:lstStyle/>
          <a:p>
            <a:pPr marL="0" indent="0" algn="l">
              <a:lnSpc>
                <a:spcPts val="2600"/>
              </a:lnSpc>
              <a:buNone/>
            </a:pPr>
            <a:r>
              <a:rPr lang="en-US" sz="1600" dirty="0">
                <a:solidFill>
                  <a:srgbClr val="746558"/>
                </a:solidFill>
                <a:latin typeface="Gelasio" pitchFamily="34" charset="0"/>
                <a:ea typeface="Gelasio" pitchFamily="34" charset="-122"/>
                <a:cs typeface="Gelasio" pitchFamily="34" charset="-120"/>
              </a:rPr>
              <a:t>Optimizarea centrelor de date prin implementarea unor sisteme de răcire eficiente, utilizarea surselor regenerabile de energie (energie solară, eoliană) și managementul inteligent al energiei. Un studiu al EPA a demonstrat că optimizarea centrelor de date poate reduce consumul cu până la 40%. Aceasta presupune investiții în tehnologii de ultimă generație și implementarea unor protocoale stricte de monitorizare a consumului.</a:t>
            </a:r>
            <a:endParaRPr lang="en-US" sz="1600" dirty="0"/>
          </a:p>
        </p:txBody>
      </p:sp>
      <p:pic>
        <p:nvPicPr>
          <p:cNvPr id="11" name="Image 3" descr="preencoded.png"/>
          <p:cNvPicPr>
            <a:picLocks noChangeAspect="1"/>
          </p:cNvPicPr>
          <p:nvPr/>
        </p:nvPicPr>
        <p:blipFill>
          <a:blip r:embed="rId6"/>
          <a:stretch>
            <a:fillRect/>
          </a:stretch>
        </p:blipFill>
        <p:spPr>
          <a:xfrm>
            <a:off x="9718834" y="2335292"/>
            <a:ext cx="521137" cy="521137"/>
          </a:xfrm>
          <a:prstGeom prst="rect">
            <a:avLst/>
          </a:prstGeom>
        </p:spPr>
      </p:pic>
      <p:sp>
        <p:nvSpPr>
          <p:cNvPr id="12" name="Text 6"/>
          <p:cNvSpPr/>
          <p:nvPr/>
        </p:nvSpPr>
        <p:spPr>
          <a:xfrm>
            <a:off x="9718834" y="3064907"/>
            <a:ext cx="4181951" cy="651510"/>
          </a:xfrm>
          <a:prstGeom prst="rect">
            <a:avLst/>
          </a:prstGeom>
          <a:noFill/>
          <a:ln/>
        </p:spPr>
        <p:txBody>
          <a:bodyPr wrap="square" lIns="0" tIns="0" rIns="0" bIns="0" rtlCol="0" anchor="t"/>
          <a:lstStyle/>
          <a:p>
            <a:pPr marL="0" indent="0" algn="l">
              <a:lnSpc>
                <a:spcPts val="2550"/>
              </a:lnSpc>
              <a:buNone/>
            </a:pPr>
            <a:r>
              <a:rPr lang="en-US" sz="2050" dirty="0">
                <a:solidFill>
                  <a:srgbClr val="746558"/>
                </a:solidFill>
                <a:latin typeface="Gelasio Semi Bold" pitchFamily="34" charset="0"/>
                <a:ea typeface="Gelasio Semi Bold" pitchFamily="34" charset="-122"/>
                <a:cs typeface="Gelasio Semi Bold" pitchFamily="34" charset="-120"/>
              </a:rPr>
              <a:t>Reciclarea Echipamentelor Electronice</a:t>
            </a:r>
            <a:endParaRPr lang="en-US" sz="2050" dirty="0"/>
          </a:p>
        </p:txBody>
      </p:sp>
      <p:sp>
        <p:nvSpPr>
          <p:cNvPr id="13" name="Text 7"/>
          <p:cNvSpPr/>
          <p:nvPr/>
        </p:nvSpPr>
        <p:spPr>
          <a:xfrm>
            <a:off x="9718834" y="3841433"/>
            <a:ext cx="4181951" cy="3668435"/>
          </a:xfrm>
          <a:prstGeom prst="rect">
            <a:avLst/>
          </a:prstGeom>
          <a:noFill/>
          <a:ln/>
        </p:spPr>
        <p:txBody>
          <a:bodyPr wrap="square" lIns="0" tIns="0" rIns="0" bIns="0" rtlCol="0" anchor="t"/>
          <a:lstStyle/>
          <a:p>
            <a:pPr marL="0" indent="0" algn="l">
              <a:lnSpc>
                <a:spcPts val="2600"/>
              </a:lnSpc>
              <a:buNone/>
            </a:pPr>
            <a:r>
              <a:rPr lang="en-US" sz="1600" dirty="0">
                <a:solidFill>
                  <a:srgbClr val="746558"/>
                </a:solidFill>
                <a:latin typeface="Gelasio" pitchFamily="34" charset="0"/>
                <a:ea typeface="Gelasio" pitchFamily="34" charset="-122"/>
                <a:cs typeface="Gelasio" pitchFamily="34" charset="-120"/>
              </a:rPr>
              <a:t>Colaborarea cu firme specializate în reciclarea echipamentelor electronice pentru a asigura o gestionare responsabilă a deșeurilor electronice. Campania ar implica educarea publicului despre cum să deposedeze corect echipamentele electronice vechi și beneficiile reciclării (reducerea deșeurilor, recuperarea materiilor prime). Un program de colectare a echipamentelor electronice vechi în parteneriat cu municipalitățile ar fi o măsură concretă.</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27445" y="583763"/>
            <a:ext cx="7661910" cy="1984891"/>
          </a:xfrm>
          <a:prstGeom prst="rect">
            <a:avLst/>
          </a:prstGeom>
          <a:noFill/>
          <a:ln/>
        </p:spPr>
        <p:txBody>
          <a:bodyPr wrap="square" lIns="0" tIns="0" rIns="0" bIns="0" rtlCol="0" anchor="t"/>
          <a:lstStyle/>
          <a:p>
            <a:pPr marL="0" indent="0">
              <a:lnSpc>
                <a:spcPts val="5200"/>
              </a:lnSpc>
              <a:buNone/>
            </a:pPr>
            <a:r>
              <a:rPr lang="en-US" sz="4150" dirty="0">
                <a:solidFill>
                  <a:srgbClr val="484237"/>
                </a:solidFill>
                <a:latin typeface="Gelasio Semi Bold" pitchFamily="34" charset="0"/>
                <a:ea typeface="Gelasio Semi Bold" pitchFamily="34" charset="-122"/>
                <a:cs typeface="Gelasio Semi Bold" pitchFamily="34" charset="-120"/>
              </a:rPr>
              <a:t>Impactul Pozitiv al Campaniilor de Sustenabilitate</a:t>
            </a:r>
            <a:endParaRPr lang="en-US" sz="4150" dirty="0"/>
          </a:p>
        </p:txBody>
      </p:sp>
      <p:sp>
        <p:nvSpPr>
          <p:cNvPr id="4" name="Shape 1"/>
          <p:cNvSpPr/>
          <p:nvPr/>
        </p:nvSpPr>
        <p:spPr>
          <a:xfrm>
            <a:off x="6533555" y="2886194"/>
            <a:ext cx="22860" cy="4759643"/>
          </a:xfrm>
          <a:prstGeom prst="roundRect">
            <a:avLst>
              <a:gd name="adj" fmla="val 138932"/>
            </a:avLst>
          </a:prstGeom>
          <a:solidFill>
            <a:srgbClr val="D4CEC3"/>
          </a:solidFill>
          <a:ln/>
        </p:spPr>
      </p:sp>
      <p:sp>
        <p:nvSpPr>
          <p:cNvPr id="5" name="Shape 2"/>
          <p:cNvSpPr/>
          <p:nvPr/>
        </p:nvSpPr>
        <p:spPr>
          <a:xfrm>
            <a:off x="6760309" y="3351014"/>
            <a:ext cx="741045" cy="22860"/>
          </a:xfrm>
          <a:prstGeom prst="roundRect">
            <a:avLst>
              <a:gd name="adj" fmla="val 138932"/>
            </a:avLst>
          </a:prstGeom>
          <a:solidFill>
            <a:srgbClr val="D4CEC3"/>
          </a:solidFill>
          <a:ln/>
        </p:spPr>
      </p:sp>
      <p:sp>
        <p:nvSpPr>
          <p:cNvPr id="6" name="Shape 3"/>
          <p:cNvSpPr/>
          <p:nvPr/>
        </p:nvSpPr>
        <p:spPr>
          <a:xfrm>
            <a:off x="6306800" y="3124319"/>
            <a:ext cx="476369" cy="476369"/>
          </a:xfrm>
          <a:prstGeom prst="roundRect">
            <a:avLst>
              <a:gd name="adj" fmla="val 6667"/>
            </a:avLst>
          </a:prstGeom>
          <a:solidFill>
            <a:srgbClr val="EEE8DD"/>
          </a:solidFill>
          <a:ln/>
        </p:spPr>
      </p:sp>
      <p:sp>
        <p:nvSpPr>
          <p:cNvPr id="7" name="Text 4"/>
          <p:cNvSpPr/>
          <p:nvPr/>
        </p:nvSpPr>
        <p:spPr>
          <a:xfrm>
            <a:off x="6470035" y="3203734"/>
            <a:ext cx="149781" cy="317540"/>
          </a:xfrm>
          <a:prstGeom prst="rect">
            <a:avLst/>
          </a:prstGeom>
          <a:noFill/>
          <a:ln/>
        </p:spPr>
        <p:txBody>
          <a:bodyPr wrap="none" lIns="0" tIns="0" rIns="0" bIns="0" rtlCol="0" anchor="t"/>
          <a:lstStyle/>
          <a:p>
            <a:pPr marL="0" indent="0" algn="ctr">
              <a:lnSpc>
                <a:spcPts val="2500"/>
              </a:lnSpc>
              <a:buNone/>
            </a:pPr>
            <a:r>
              <a:rPr lang="en-US" sz="2500" dirty="0">
                <a:solidFill>
                  <a:srgbClr val="000000"/>
                </a:solidFill>
                <a:latin typeface="Gelasio Semi Bold" pitchFamily="34" charset="0"/>
                <a:ea typeface="Gelasio Semi Bold" pitchFamily="34" charset="-122"/>
                <a:cs typeface="Gelasio Semi Bold" pitchFamily="34" charset="-120"/>
              </a:rPr>
              <a:t>1</a:t>
            </a:r>
            <a:endParaRPr lang="en-US" sz="2500" dirty="0"/>
          </a:p>
        </p:txBody>
      </p:sp>
      <p:sp>
        <p:nvSpPr>
          <p:cNvPr id="8" name="Text 5"/>
          <p:cNvSpPr/>
          <p:nvPr/>
        </p:nvSpPr>
        <p:spPr>
          <a:xfrm>
            <a:off x="7709416" y="3097887"/>
            <a:ext cx="2646640" cy="330756"/>
          </a:xfrm>
          <a:prstGeom prst="rect">
            <a:avLst/>
          </a:prstGeom>
          <a:noFill/>
          <a:ln/>
        </p:spPr>
        <p:txBody>
          <a:bodyPr wrap="none" lIns="0" tIns="0" rIns="0" bIns="0" rtlCol="0" anchor="t"/>
          <a:lstStyle/>
          <a:p>
            <a:pPr marL="0" indent="0" algn="l">
              <a:lnSpc>
                <a:spcPts val="2600"/>
              </a:lnSpc>
              <a:buNone/>
            </a:pPr>
            <a:r>
              <a:rPr lang="en-US" sz="2050" dirty="0">
                <a:solidFill>
                  <a:srgbClr val="000000"/>
                </a:solidFill>
                <a:latin typeface="Gelasio Semi Bold" pitchFamily="34" charset="0"/>
                <a:ea typeface="Gelasio Semi Bold" pitchFamily="34" charset="-122"/>
                <a:cs typeface="Gelasio Semi Bold" pitchFamily="34" charset="-120"/>
              </a:rPr>
              <a:t>Reducerea Poluării</a:t>
            </a:r>
            <a:endParaRPr lang="en-US" sz="2050" dirty="0"/>
          </a:p>
        </p:txBody>
      </p:sp>
      <p:sp>
        <p:nvSpPr>
          <p:cNvPr id="9" name="Text 6"/>
          <p:cNvSpPr/>
          <p:nvPr/>
        </p:nvSpPr>
        <p:spPr>
          <a:xfrm>
            <a:off x="7709416" y="3555563"/>
            <a:ext cx="6179939" cy="677228"/>
          </a:xfrm>
          <a:prstGeom prst="rect">
            <a:avLst/>
          </a:prstGeom>
          <a:noFill/>
          <a:ln/>
        </p:spPr>
        <p:txBody>
          <a:bodyPr wrap="square" lIns="0" tIns="0" rIns="0" bIns="0" rtlCol="0" anchor="t"/>
          <a:lstStyle/>
          <a:p>
            <a:pPr marL="0" indent="0" algn="l">
              <a:lnSpc>
                <a:spcPts val="2650"/>
              </a:lnSpc>
              <a:buNone/>
            </a:pPr>
            <a:r>
              <a:rPr lang="en-US" sz="1650" dirty="0">
                <a:solidFill>
                  <a:srgbClr val="000000"/>
                </a:solidFill>
                <a:latin typeface="Gelasio" pitchFamily="34" charset="0"/>
                <a:ea typeface="Gelasio" pitchFamily="34" charset="-122"/>
                <a:cs typeface="Gelasio" pitchFamily="34" charset="-120"/>
              </a:rPr>
              <a:t>Campaniile de sustenabilitate ajută la reducerea poluării aerului, apei și solului.</a:t>
            </a:r>
            <a:endParaRPr lang="en-US" sz="1650" dirty="0"/>
          </a:p>
        </p:txBody>
      </p:sp>
      <p:sp>
        <p:nvSpPr>
          <p:cNvPr id="10" name="Shape 7"/>
          <p:cNvSpPr/>
          <p:nvPr/>
        </p:nvSpPr>
        <p:spPr>
          <a:xfrm>
            <a:off x="6760309" y="5120997"/>
            <a:ext cx="741045" cy="22860"/>
          </a:xfrm>
          <a:prstGeom prst="roundRect">
            <a:avLst>
              <a:gd name="adj" fmla="val 138932"/>
            </a:avLst>
          </a:prstGeom>
          <a:solidFill>
            <a:srgbClr val="D4CEC3"/>
          </a:solidFill>
          <a:ln/>
        </p:spPr>
      </p:sp>
      <p:sp>
        <p:nvSpPr>
          <p:cNvPr id="11" name="Shape 8"/>
          <p:cNvSpPr/>
          <p:nvPr/>
        </p:nvSpPr>
        <p:spPr>
          <a:xfrm>
            <a:off x="6306800" y="4894302"/>
            <a:ext cx="476369" cy="476369"/>
          </a:xfrm>
          <a:prstGeom prst="roundRect">
            <a:avLst>
              <a:gd name="adj" fmla="val 6667"/>
            </a:avLst>
          </a:prstGeom>
          <a:solidFill>
            <a:srgbClr val="EEE8DD"/>
          </a:solidFill>
          <a:ln/>
        </p:spPr>
      </p:sp>
      <p:sp>
        <p:nvSpPr>
          <p:cNvPr id="12" name="Text 9"/>
          <p:cNvSpPr/>
          <p:nvPr/>
        </p:nvSpPr>
        <p:spPr>
          <a:xfrm>
            <a:off x="6448723" y="4973717"/>
            <a:ext cx="192405" cy="317540"/>
          </a:xfrm>
          <a:prstGeom prst="rect">
            <a:avLst/>
          </a:prstGeom>
          <a:noFill/>
          <a:ln/>
        </p:spPr>
        <p:txBody>
          <a:bodyPr wrap="none" lIns="0" tIns="0" rIns="0" bIns="0" rtlCol="0" anchor="t"/>
          <a:lstStyle/>
          <a:p>
            <a:pPr marL="0" indent="0" algn="ctr">
              <a:lnSpc>
                <a:spcPts val="2500"/>
              </a:lnSpc>
              <a:buNone/>
            </a:pPr>
            <a:r>
              <a:rPr lang="en-US" sz="2500" dirty="0">
                <a:solidFill>
                  <a:srgbClr val="000000"/>
                </a:solidFill>
                <a:latin typeface="Gelasio Semi Bold" pitchFamily="34" charset="0"/>
                <a:ea typeface="Gelasio Semi Bold" pitchFamily="34" charset="-122"/>
                <a:cs typeface="Gelasio Semi Bold" pitchFamily="34" charset="-120"/>
              </a:rPr>
              <a:t>2</a:t>
            </a:r>
            <a:endParaRPr lang="en-US" sz="2500" dirty="0"/>
          </a:p>
        </p:txBody>
      </p:sp>
      <p:sp>
        <p:nvSpPr>
          <p:cNvPr id="13" name="Text 10"/>
          <p:cNvSpPr/>
          <p:nvPr/>
        </p:nvSpPr>
        <p:spPr>
          <a:xfrm>
            <a:off x="7709416" y="4867870"/>
            <a:ext cx="4342924" cy="330756"/>
          </a:xfrm>
          <a:prstGeom prst="rect">
            <a:avLst/>
          </a:prstGeom>
          <a:noFill/>
          <a:ln/>
        </p:spPr>
        <p:txBody>
          <a:bodyPr wrap="none" lIns="0" tIns="0" rIns="0" bIns="0" rtlCol="0" anchor="t"/>
          <a:lstStyle/>
          <a:p>
            <a:pPr marL="0" indent="0" algn="l">
              <a:lnSpc>
                <a:spcPts val="2600"/>
              </a:lnSpc>
              <a:buNone/>
            </a:pPr>
            <a:r>
              <a:rPr lang="en-US" sz="2050" dirty="0">
                <a:solidFill>
                  <a:srgbClr val="000000"/>
                </a:solidFill>
                <a:latin typeface="Gelasio Semi Bold" pitchFamily="34" charset="0"/>
                <a:ea typeface="Gelasio Semi Bold" pitchFamily="34" charset="-122"/>
                <a:cs typeface="Gelasio Semi Bold" pitchFamily="34" charset="-120"/>
              </a:rPr>
              <a:t>Conservarea Resurselor Naturale</a:t>
            </a:r>
            <a:endParaRPr lang="en-US" sz="2050" dirty="0"/>
          </a:p>
        </p:txBody>
      </p:sp>
      <p:sp>
        <p:nvSpPr>
          <p:cNvPr id="14" name="Text 11"/>
          <p:cNvSpPr/>
          <p:nvPr/>
        </p:nvSpPr>
        <p:spPr>
          <a:xfrm>
            <a:off x="7709416" y="5325547"/>
            <a:ext cx="6179939" cy="677228"/>
          </a:xfrm>
          <a:prstGeom prst="rect">
            <a:avLst/>
          </a:prstGeom>
          <a:noFill/>
          <a:ln/>
        </p:spPr>
        <p:txBody>
          <a:bodyPr wrap="square" lIns="0" tIns="0" rIns="0" bIns="0" rtlCol="0" anchor="t"/>
          <a:lstStyle/>
          <a:p>
            <a:pPr marL="0" indent="0" algn="l">
              <a:lnSpc>
                <a:spcPts val="2650"/>
              </a:lnSpc>
              <a:buNone/>
            </a:pPr>
            <a:r>
              <a:rPr lang="en-US" sz="1650" dirty="0">
                <a:solidFill>
                  <a:srgbClr val="000000"/>
                </a:solidFill>
                <a:latin typeface="Gelasio" pitchFamily="34" charset="0"/>
                <a:ea typeface="Gelasio" pitchFamily="34" charset="-122"/>
                <a:cs typeface="Gelasio" pitchFamily="34" charset="-120"/>
              </a:rPr>
              <a:t>Promovează utilizarea eficientă a resurselor naturale, cum ar fi apa și energia.</a:t>
            </a:r>
            <a:endParaRPr lang="en-US" sz="1650" dirty="0"/>
          </a:p>
        </p:txBody>
      </p:sp>
      <p:sp>
        <p:nvSpPr>
          <p:cNvPr id="15" name="Shape 12"/>
          <p:cNvSpPr/>
          <p:nvPr/>
        </p:nvSpPr>
        <p:spPr>
          <a:xfrm>
            <a:off x="6760309" y="6890980"/>
            <a:ext cx="741045" cy="22860"/>
          </a:xfrm>
          <a:prstGeom prst="roundRect">
            <a:avLst>
              <a:gd name="adj" fmla="val 138932"/>
            </a:avLst>
          </a:prstGeom>
          <a:solidFill>
            <a:srgbClr val="D4CEC3"/>
          </a:solidFill>
          <a:ln/>
        </p:spPr>
      </p:sp>
      <p:sp>
        <p:nvSpPr>
          <p:cNvPr id="16" name="Shape 13"/>
          <p:cNvSpPr/>
          <p:nvPr/>
        </p:nvSpPr>
        <p:spPr>
          <a:xfrm>
            <a:off x="6306800" y="6664285"/>
            <a:ext cx="476369" cy="476369"/>
          </a:xfrm>
          <a:prstGeom prst="roundRect">
            <a:avLst>
              <a:gd name="adj" fmla="val 6667"/>
            </a:avLst>
          </a:prstGeom>
          <a:solidFill>
            <a:srgbClr val="EEE8DD"/>
          </a:solidFill>
          <a:ln/>
        </p:spPr>
      </p:sp>
      <p:sp>
        <p:nvSpPr>
          <p:cNvPr id="17" name="Text 14"/>
          <p:cNvSpPr/>
          <p:nvPr/>
        </p:nvSpPr>
        <p:spPr>
          <a:xfrm>
            <a:off x="6449318" y="6743700"/>
            <a:ext cx="191333" cy="317540"/>
          </a:xfrm>
          <a:prstGeom prst="rect">
            <a:avLst/>
          </a:prstGeom>
          <a:noFill/>
          <a:ln/>
        </p:spPr>
        <p:txBody>
          <a:bodyPr wrap="none" lIns="0" tIns="0" rIns="0" bIns="0" rtlCol="0" anchor="t"/>
          <a:lstStyle/>
          <a:p>
            <a:pPr marL="0" indent="0" algn="ctr">
              <a:lnSpc>
                <a:spcPts val="2500"/>
              </a:lnSpc>
              <a:buNone/>
            </a:pPr>
            <a:r>
              <a:rPr lang="en-US" sz="2500" dirty="0">
                <a:solidFill>
                  <a:srgbClr val="000000"/>
                </a:solidFill>
                <a:latin typeface="Gelasio Semi Bold" pitchFamily="34" charset="0"/>
                <a:ea typeface="Gelasio Semi Bold" pitchFamily="34" charset="-122"/>
                <a:cs typeface="Gelasio Semi Bold" pitchFamily="34" charset="-120"/>
              </a:rPr>
              <a:t>3</a:t>
            </a:r>
            <a:endParaRPr lang="en-US" sz="2500" dirty="0"/>
          </a:p>
        </p:txBody>
      </p:sp>
      <p:sp>
        <p:nvSpPr>
          <p:cNvPr id="18" name="Text 15"/>
          <p:cNvSpPr/>
          <p:nvPr/>
        </p:nvSpPr>
        <p:spPr>
          <a:xfrm>
            <a:off x="7709416" y="6637853"/>
            <a:ext cx="4173855" cy="330756"/>
          </a:xfrm>
          <a:prstGeom prst="rect">
            <a:avLst/>
          </a:prstGeom>
          <a:noFill/>
          <a:ln/>
        </p:spPr>
        <p:txBody>
          <a:bodyPr wrap="none" lIns="0" tIns="0" rIns="0" bIns="0" rtlCol="0" anchor="t"/>
          <a:lstStyle/>
          <a:p>
            <a:pPr marL="0" indent="0" algn="l">
              <a:lnSpc>
                <a:spcPts val="2600"/>
              </a:lnSpc>
              <a:buNone/>
            </a:pPr>
            <a:r>
              <a:rPr lang="en-US" sz="2050" dirty="0">
                <a:solidFill>
                  <a:srgbClr val="000000"/>
                </a:solidFill>
                <a:latin typeface="Gelasio Semi Bold" pitchFamily="34" charset="0"/>
                <a:ea typeface="Gelasio Semi Bold" pitchFamily="34" charset="-122"/>
                <a:cs typeface="Gelasio Semi Bold" pitchFamily="34" charset="-120"/>
              </a:rPr>
              <a:t>Protejarea Diversității Biologice</a:t>
            </a:r>
            <a:endParaRPr lang="en-US" sz="2050" dirty="0"/>
          </a:p>
        </p:txBody>
      </p:sp>
      <p:sp>
        <p:nvSpPr>
          <p:cNvPr id="19" name="Text 16"/>
          <p:cNvSpPr/>
          <p:nvPr/>
        </p:nvSpPr>
        <p:spPr>
          <a:xfrm>
            <a:off x="7709416" y="7095530"/>
            <a:ext cx="6179939" cy="338614"/>
          </a:xfrm>
          <a:prstGeom prst="rect">
            <a:avLst/>
          </a:prstGeom>
          <a:noFill/>
          <a:ln/>
        </p:spPr>
        <p:txBody>
          <a:bodyPr wrap="none" lIns="0" tIns="0" rIns="0" bIns="0" rtlCol="0" anchor="t"/>
          <a:lstStyle/>
          <a:p>
            <a:pPr marL="0" indent="0" algn="l">
              <a:lnSpc>
                <a:spcPts val="2650"/>
              </a:lnSpc>
              <a:buNone/>
            </a:pPr>
            <a:r>
              <a:rPr lang="en-US" sz="1650" dirty="0">
                <a:solidFill>
                  <a:srgbClr val="000000"/>
                </a:solidFill>
                <a:latin typeface="Gelasio" pitchFamily="34" charset="0"/>
                <a:ea typeface="Gelasio" pitchFamily="34" charset="-122"/>
                <a:cs typeface="Gelasio" pitchFamily="34" charset="-120"/>
              </a:rPr>
              <a:t>Contribuie la protejarea speciilor de plante și animale.</a:t>
            </a:r>
            <a:endParaRPr lang="en-US" sz="1650" dirty="0"/>
          </a:p>
        </p:txBody>
      </p:sp>
      <p:sp>
        <p:nvSpPr>
          <p:cNvPr id="20" name="Dreptunghi 19"/>
          <p:cNvSpPr/>
          <p:nvPr/>
        </p:nvSpPr>
        <p:spPr>
          <a:xfrm>
            <a:off x="12477136" y="7590503"/>
            <a:ext cx="2035277" cy="570271"/>
          </a:xfrm>
          <a:prstGeom prst="rect">
            <a:avLst/>
          </a:prstGeom>
          <a:solidFill>
            <a:srgbClr val="FFD1A7"/>
          </a:solidFill>
          <a:ln>
            <a:solidFill>
              <a:srgbClr val="FFD1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756642"/>
            <a:ext cx="7556421" cy="2126337"/>
          </a:xfrm>
          <a:prstGeom prst="rect">
            <a:avLst/>
          </a:prstGeom>
          <a:noFill/>
          <a:ln/>
        </p:spPr>
        <p:txBody>
          <a:bodyPr wrap="square" lIns="0" tIns="0" rIns="0" bIns="0" rtlCol="0" anchor="t"/>
          <a:lstStyle/>
          <a:p>
            <a:pPr marL="0" indent="0">
              <a:lnSpc>
                <a:spcPts val="5550"/>
              </a:lnSpc>
              <a:buNone/>
            </a:pPr>
            <a:r>
              <a:rPr lang="en-US" sz="4450" dirty="0">
                <a:solidFill>
                  <a:srgbClr val="484237"/>
                </a:solidFill>
                <a:latin typeface="Gelasio Semi Bold" pitchFamily="34" charset="0"/>
                <a:ea typeface="Gelasio Semi Bold" pitchFamily="34" charset="-122"/>
                <a:cs typeface="Gelasio Semi Bold" pitchFamily="34" charset="-120"/>
              </a:rPr>
              <a:t>Rolul Educației pentru Mediu în Promovarea Sustenabilității</a:t>
            </a:r>
            <a:endParaRPr lang="en-US" sz="4450" dirty="0"/>
          </a:p>
        </p:txBody>
      </p:sp>
      <p:sp>
        <p:nvSpPr>
          <p:cNvPr id="4" name="Shape 1"/>
          <p:cNvSpPr/>
          <p:nvPr/>
        </p:nvSpPr>
        <p:spPr>
          <a:xfrm>
            <a:off x="6280190" y="3478292"/>
            <a:ext cx="510302" cy="510302"/>
          </a:xfrm>
          <a:prstGeom prst="roundRect">
            <a:avLst>
              <a:gd name="adj" fmla="val 6667"/>
            </a:avLst>
          </a:prstGeom>
          <a:solidFill>
            <a:srgbClr val="FAA1A1"/>
          </a:solidFill>
          <a:ln/>
        </p:spPr>
      </p:sp>
      <p:sp>
        <p:nvSpPr>
          <p:cNvPr id="5" name="Text 2"/>
          <p:cNvSpPr/>
          <p:nvPr/>
        </p:nvSpPr>
        <p:spPr>
          <a:xfrm>
            <a:off x="6455093" y="3563303"/>
            <a:ext cx="160496" cy="340281"/>
          </a:xfrm>
          <a:prstGeom prst="rect">
            <a:avLst/>
          </a:prstGeom>
          <a:noFill/>
          <a:ln/>
        </p:spPr>
        <p:txBody>
          <a:bodyPr wrap="none" lIns="0" tIns="0" rIns="0" bIns="0" rtlCol="0" anchor="t"/>
          <a:lstStyle/>
          <a:p>
            <a:pPr marL="0" indent="0" algn="ctr">
              <a:lnSpc>
                <a:spcPts val="2650"/>
              </a:lnSpc>
              <a:buNone/>
            </a:pPr>
            <a:r>
              <a:rPr lang="en-US" sz="2650" dirty="0">
                <a:solidFill>
                  <a:srgbClr val="000000"/>
                </a:solidFill>
                <a:latin typeface="Gelasio Semi Bold" pitchFamily="34" charset="0"/>
                <a:ea typeface="Gelasio Semi Bold" pitchFamily="34" charset="-122"/>
                <a:cs typeface="Gelasio Semi Bold" pitchFamily="34" charset="-120"/>
              </a:rPr>
              <a:t>1</a:t>
            </a:r>
            <a:endParaRPr lang="en-US" sz="2650" dirty="0"/>
          </a:p>
        </p:txBody>
      </p:sp>
      <p:sp>
        <p:nvSpPr>
          <p:cNvPr id="6" name="Text 3"/>
          <p:cNvSpPr/>
          <p:nvPr/>
        </p:nvSpPr>
        <p:spPr>
          <a:xfrm>
            <a:off x="7017306" y="3478292"/>
            <a:ext cx="2927747" cy="708660"/>
          </a:xfrm>
          <a:prstGeom prst="rect">
            <a:avLst/>
          </a:prstGeom>
          <a:noFill/>
          <a:ln/>
        </p:spPr>
        <p:txBody>
          <a:bodyPr wrap="square" lIns="0" tIns="0" rIns="0" bIns="0" rtlCol="0" anchor="t"/>
          <a:lstStyle/>
          <a:p>
            <a:pPr marL="0" indent="0">
              <a:lnSpc>
                <a:spcPts val="2750"/>
              </a:lnSpc>
              <a:buNone/>
            </a:pPr>
            <a:r>
              <a:rPr lang="en-US" sz="2200" dirty="0">
                <a:solidFill>
                  <a:srgbClr val="000000"/>
                </a:solidFill>
                <a:latin typeface="Gelasio Semi Bold" pitchFamily="34" charset="0"/>
                <a:ea typeface="Gelasio Semi Bold" pitchFamily="34" charset="-122"/>
                <a:cs typeface="Gelasio Semi Bold" pitchFamily="34" charset="-120"/>
              </a:rPr>
              <a:t>Conștientizarea Problematicii</a:t>
            </a:r>
            <a:endParaRPr lang="en-US" sz="2200" dirty="0"/>
          </a:p>
        </p:txBody>
      </p:sp>
      <p:sp>
        <p:nvSpPr>
          <p:cNvPr id="7" name="Text 4"/>
          <p:cNvSpPr/>
          <p:nvPr/>
        </p:nvSpPr>
        <p:spPr>
          <a:xfrm>
            <a:off x="7017306" y="4323040"/>
            <a:ext cx="2927747" cy="1451610"/>
          </a:xfrm>
          <a:prstGeom prst="rect">
            <a:avLst/>
          </a:prstGeom>
          <a:noFill/>
          <a:ln/>
        </p:spPr>
        <p:txBody>
          <a:bodyPr wrap="square" lIns="0" tIns="0" rIns="0" bIns="0" rtlCol="0" anchor="t"/>
          <a:lstStyle/>
          <a:p>
            <a:pPr marL="0" indent="0">
              <a:lnSpc>
                <a:spcPts val="2850"/>
              </a:lnSpc>
              <a:buNone/>
            </a:pPr>
            <a:r>
              <a:rPr lang="en-US" sz="1750" dirty="0">
                <a:solidFill>
                  <a:srgbClr val="000000"/>
                </a:solidFill>
                <a:latin typeface="Gelasio" pitchFamily="34" charset="0"/>
                <a:ea typeface="Gelasio" pitchFamily="34" charset="-122"/>
                <a:cs typeface="Gelasio" pitchFamily="34" charset="-120"/>
              </a:rPr>
              <a:t>Educația pentru mediu ajută oamenii să înțeleagă impactul acțiunilor lor asupra mediului.</a:t>
            </a:r>
            <a:endParaRPr lang="en-US" sz="1750" dirty="0"/>
          </a:p>
        </p:txBody>
      </p:sp>
      <p:sp>
        <p:nvSpPr>
          <p:cNvPr id="8" name="Shape 5"/>
          <p:cNvSpPr/>
          <p:nvPr/>
        </p:nvSpPr>
        <p:spPr>
          <a:xfrm>
            <a:off x="10171867" y="3478292"/>
            <a:ext cx="510302" cy="510302"/>
          </a:xfrm>
          <a:prstGeom prst="roundRect">
            <a:avLst>
              <a:gd name="adj" fmla="val 6667"/>
            </a:avLst>
          </a:prstGeom>
          <a:solidFill>
            <a:srgbClr val="FAA1A1"/>
          </a:solidFill>
          <a:ln/>
        </p:spPr>
      </p:sp>
      <p:sp>
        <p:nvSpPr>
          <p:cNvPr id="9" name="Text 6"/>
          <p:cNvSpPr/>
          <p:nvPr/>
        </p:nvSpPr>
        <p:spPr>
          <a:xfrm>
            <a:off x="10323909" y="3563303"/>
            <a:ext cx="206216" cy="340281"/>
          </a:xfrm>
          <a:prstGeom prst="rect">
            <a:avLst/>
          </a:prstGeom>
          <a:noFill/>
          <a:ln/>
        </p:spPr>
        <p:txBody>
          <a:bodyPr wrap="none" lIns="0" tIns="0" rIns="0" bIns="0" rtlCol="0" anchor="t"/>
          <a:lstStyle/>
          <a:p>
            <a:pPr marL="0" indent="0" algn="ctr">
              <a:lnSpc>
                <a:spcPts val="2650"/>
              </a:lnSpc>
              <a:buNone/>
            </a:pPr>
            <a:r>
              <a:rPr lang="en-US" sz="2650" dirty="0">
                <a:solidFill>
                  <a:srgbClr val="000000"/>
                </a:solidFill>
                <a:latin typeface="Gelasio Semi Bold" pitchFamily="34" charset="0"/>
                <a:ea typeface="Gelasio Semi Bold" pitchFamily="34" charset="-122"/>
                <a:cs typeface="Gelasio Semi Bold" pitchFamily="34" charset="-120"/>
              </a:rPr>
              <a:t>2</a:t>
            </a:r>
            <a:endParaRPr lang="en-US" sz="2650" dirty="0"/>
          </a:p>
        </p:txBody>
      </p:sp>
      <p:sp>
        <p:nvSpPr>
          <p:cNvPr id="10" name="Text 7"/>
          <p:cNvSpPr/>
          <p:nvPr/>
        </p:nvSpPr>
        <p:spPr>
          <a:xfrm>
            <a:off x="10908983" y="3478292"/>
            <a:ext cx="2927747" cy="708660"/>
          </a:xfrm>
          <a:prstGeom prst="rect">
            <a:avLst/>
          </a:prstGeom>
          <a:noFill/>
          <a:ln/>
        </p:spPr>
        <p:txBody>
          <a:bodyPr wrap="square" lIns="0" tIns="0" rIns="0" bIns="0" rtlCol="0" anchor="t"/>
          <a:lstStyle/>
          <a:p>
            <a:pPr marL="0" indent="0">
              <a:lnSpc>
                <a:spcPts val="2750"/>
              </a:lnSpc>
              <a:buNone/>
            </a:pPr>
            <a:r>
              <a:rPr lang="en-US" sz="2200" dirty="0">
                <a:solidFill>
                  <a:srgbClr val="000000"/>
                </a:solidFill>
                <a:latin typeface="Gelasio Semi Bold" pitchFamily="34" charset="0"/>
                <a:ea typeface="Gelasio Semi Bold" pitchFamily="34" charset="-122"/>
                <a:cs typeface="Gelasio Semi Bold" pitchFamily="34" charset="-120"/>
              </a:rPr>
              <a:t>Formarea Atitudinii Sustenabile</a:t>
            </a:r>
            <a:endParaRPr lang="en-US" sz="2200" dirty="0"/>
          </a:p>
        </p:txBody>
      </p:sp>
      <p:sp>
        <p:nvSpPr>
          <p:cNvPr id="11" name="Text 8"/>
          <p:cNvSpPr/>
          <p:nvPr/>
        </p:nvSpPr>
        <p:spPr>
          <a:xfrm>
            <a:off x="10908983" y="4323040"/>
            <a:ext cx="2927747" cy="1088708"/>
          </a:xfrm>
          <a:prstGeom prst="rect">
            <a:avLst/>
          </a:prstGeom>
          <a:noFill/>
          <a:ln/>
        </p:spPr>
        <p:txBody>
          <a:bodyPr wrap="square" lIns="0" tIns="0" rIns="0" bIns="0" rtlCol="0" anchor="t"/>
          <a:lstStyle/>
          <a:p>
            <a:pPr marL="0" indent="0">
              <a:lnSpc>
                <a:spcPts val="2850"/>
              </a:lnSpc>
              <a:buNone/>
            </a:pPr>
            <a:r>
              <a:rPr lang="en-US" sz="1750" dirty="0">
                <a:solidFill>
                  <a:srgbClr val="000000"/>
                </a:solidFill>
                <a:latin typeface="Gelasio" pitchFamily="34" charset="0"/>
                <a:ea typeface="Gelasio" pitchFamily="34" charset="-122"/>
                <a:cs typeface="Gelasio" pitchFamily="34" charset="-120"/>
              </a:rPr>
              <a:t>Încurajează adoptarea unor obiceiuri mai sustenabile în viața de zi cu zi.</a:t>
            </a:r>
            <a:endParaRPr lang="en-US" sz="1750" dirty="0"/>
          </a:p>
        </p:txBody>
      </p:sp>
      <p:sp>
        <p:nvSpPr>
          <p:cNvPr id="12" name="Shape 9"/>
          <p:cNvSpPr/>
          <p:nvPr/>
        </p:nvSpPr>
        <p:spPr>
          <a:xfrm>
            <a:off x="6280190" y="6256615"/>
            <a:ext cx="510302" cy="510302"/>
          </a:xfrm>
          <a:prstGeom prst="roundRect">
            <a:avLst>
              <a:gd name="adj" fmla="val 6667"/>
            </a:avLst>
          </a:prstGeom>
          <a:solidFill>
            <a:srgbClr val="FAA1A1"/>
          </a:solidFill>
          <a:ln/>
        </p:spPr>
      </p:sp>
      <p:sp>
        <p:nvSpPr>
          <p:cNvPr id="13" name="Text 10"/>
          <p:cNvSpPr/>
          <p:nvPr/>
        </p:nvSpPr>
        <p:spPr>
          <a:xfrm>
            <a:off x="6432828" y="6341626"/>
            <a:ext cx="205026" cy="340281"/>
          </a:xfrm>
          <a:prstGeom prst="rect">
            <a:avLst/>
          </a:prstGeom>
          <a:noFill/>
          <a:ln/>
        </p:spPr>
        <p:txBody>
          <a:bodyPr wrap="none" lIns="0" tIns="0" rIns="0" bIns="0" rtlCol="0" anchor="t"/>
          <a:lstStyle/>
          <a:p>
            <a:pPr marL="0" indent="0" algn="ctr">
              <a:lnSpc>
                <a:spcPts val="2650"/>
              </a:lnSpc>
              <a:buNone/>
            </a:pPr>
            <a:r>
              <a:rPr lang="en-US" sz="2650" dirty="0">
                <a:solidFill>
                  <a:srgbClr val="000000"/>
                </a:solidFill>
                <a:latin typeface="Gelasio Semi Bold" pitchFamily="34" charset="0"/>
                <a:ea typeface="Gelasio Semi Bold" pitchFamily="34" charset="-122"/>
                <a:cs typeface="Gelasio Semi Bold" pitchFamily="34" charset="-120"/>
              </a:rPr>
              <a:t>3</a:t>
            </a:r>
            <a:endParaRPr lang="en-US" sz="2650" dirty="0"/>
          </a:p>
        </p:txBody>
      </p:sp>
      <p:sp>
        <p:nvSpPr>
          <p:cNvPr id="14" name="Text 11"/>
          <p:cNvSpPr/>
          <p:nvPr/>
        </p:nvSpPr>
        <p:spPr>
          <a:xfrm>
            <a:off x="7017306" y="6256615"/>
            <a:ext cx="4320778" cy="354330"/>
          </a:xfrm>
          <a:prstGeom prst="rect">
            <a:avLst/>
          </a:prstGeom>
          <a:noFill/>
          <a:ln/>
        </p:spPr>
        <p:txBody>
          <a:bodyPr wrap="none" lIns="0" tIns="0" rIns="0" bIns="0" rtlCol="0" anchor="t"/>
          <a:lstStyle/>
          <a:p>
            <a:pPr marL="0" indent="0">
              <a:lnSpc>
                <a:spcPts val="2750"/>
              </a:lnSpc>
              <a:buNone/>
            </a:pPr>
            <a:r>
              <a:rPr lang="en-US" sz="2200" dirty="0">
                <a:solidFill>
                  <a:srgbClr val="000000"/>
                </a:solidFill>
                <a:latin typeface="Gelasio Semi Bold" pitchFamily="34" charset="0"/>
                <a:ea typeface="Gelasio Semi Bold" pitchFamily="34" charset="-122"/>
                <a:cs typeface="Gelasio Semi Bold" pitchFamily="34" charset="-120"/>
              </a:rPr>
              <a:t>Promovarea Participarii Active</a:t>
            </a:r>
            <a:endParaRPr lang="en-US" sz="2200" dirty="0"/>
          </a:p>
        </p:txBody>
      </p:sp>
      <p:sp>
        <p:nvSpPr>
          <p:cNvPr id="15" name="Text 12"/>
          <p:cNvSpPr/>
          <p:nvPr/>
        </p:nvSpPr>
        <p:spPr>
          <a:xfrm>
            <a:off x="7017306" y="6747034"/>
            <a:ext cx="6819305" cy="725805"/>
          </a:xfrm>
          <a:prstGeom prst="rect">
            <a:avLst/>
          </a:prstGeom>
          <a:noFill/>
          <a:ln/>
        </p:spPr>
        <p:txBody>
          <a:bodyPr wrap="square" lIns="0" tIns="0" rIns="0" bIns="0" rtlCol="0" anchor="t"/>
          <a:lstStyle/>
          <a:p>
            <a:pPr marL="0" indent="0">
              <a:lnSpc>
                <a:spcPts val="2850"/>
              </a:lnSpc>
              <a:buNone/>
            </a:pPr>
            <a:r>
              <a:rPr lang="en-US" sz="1750" dirty="0">
                <a:solidFill>
                  <a:srgbClr val="000000"/>
                </a:solidFill>
                <a:latin typeface="Gelasio" pitchFamily="34" charset="0"/>
                <a:ea typeface="Gelasio" pitchFamily="34" charset="-122"/>
                <a:cs typeface="Gelasio" pitchFamily="34" charset="-120"/>
              </a:rPr>
              <a:t>Implică oamenii în inițiative de mediu și îi încurajează să devină agenți de schimbare.</a:t>
            </a:r>
            <a:endParaRPr lang="en-US" sz="1750" dirty="0"/>
          </a:p>
        </p:txBody>
      </p:sp>
      <p:sp>
        <p:nvSpPr>
          <p:cNvPr id="16" name="Dreptunghi 15"/>
          <p:cNvSpPr/>
          <p:nvPr/>
        </p:nvSpPr>
        <p:spPr>
          <a:xfrm>
            <a:off x="12477136" y="7590503"/>
            <a:ext cx="2035277" cy="570271"/>
          </a:xfrm>
          <a:prstGeom prst="rect">
            <a:avLst/>
          </a:prstGeom>
          <a:solidFill>
            <a:srgbClr val="D8AFF8"/>
          </a:solidFill>
          <a:ln>
            <a:solidFill>
              <a:srgbClr val="D8A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61405" y="771763"/>
            <a:ext cx="12358330" cy="679847"/>
          </a:xfrm>
          <a:prstGeom prst="rect">
            <a:avLst/>
          </a:prstGeom>
          <a:noFill/>
          <a:ln/>
        </p:spPr>
        <p:txBody>
          <a:bodyPr wrap="none" lIns="0" tIns="0" rIns="0" bIns="0" rtlCol="0" anchor="t"/>
          <a:lstStyle/>
          <a:p>
            <a:pPr marL="0" indent="0">
              <a:lnSpc>
                <a:spcPts val="5350"/>
              </a:lnSpc>
              <a:buNone/>
            </a:pPr>
            <a:r>
              <a:rPr lang="en-US" sz="4250" dirty="0">
                <a:solidFill>
                  <a:srgbClr val="484237"/>
                </a:solidFill>
                <a:latin typeface="Gelasio Semi Bold" pitchFamily="34" charset="0"/>
                <a:ea typeface="Gelasio Semi Bold" pitchFamily="34" charset="-122"/>
                <a:cs typeface="Gelasio Semi Bold" pitchFamily="34" charset="-120"/>
              </a:rPr>
              <a:t>Studii de Caz: Exemple de Campanii de Succes</a:t>
            </a:r>
            <a:endParaRPr lang="en-US" sz="4250" dirty="0"/>
          </a:p>
        </p:txBody>
      </p:sp>
      <p:sp>
        <p:nvSpPr>
          <p:cNvPr id="3" name="Shape 1"/>
          <p:cNvSpPr/>
          <p:nvPr/>
        </p:nvSpPr>
        <p:spPr>
          <a:xfrm>
            <a:off x="761405" y="2131338"/>
            <a:ext cx="489466" cy="489466"/>
          </a:xfrm>
          <a:prstGeom prst="roundRect">
            <a:avLst>
              <a:gd name="adj" fmla="val 6667"/>
            </a:avLst>
          </a:prstGeom>
          <a:solidFill>
            <a:srgbClr val="FAA1A1"/>
          </a:solidFill>
          <a:ln/>
        </p:spPr>
      </p:sp>
      <p:sp>
        <p:nvSpPr>
          <p:cNvPr id="4" name="Text 2"/>
          <p:cNvSpPr/>
          <p:nvPr/>
        </p:nvSpPr>
        <p:spPr>
          <a:xfrm>
            <a:off x="929164" y="2212896"/>
            <a:ext cx="153948" cy="326350"/>
          </a:xfrm>
          <a:prstGeom prst="rect">
            <a:avLst/>
          </a:prstGeom>
          <a:noFill/>
          <a:ln/>
        </p:spPr>
        <p:txBody>
          <a:bodyPr wrap="none" lIns="0" tIns="0" rIns="0" bIns="0" rtlCol="0" anchor="t"/>
          <a:lstStyle/>
          <a:p>
            <a:pPr marL="0" indent="0" algn="ctr">
              <a:lnSpc>
                <a:spcPts val="2550"/>
              </a:lnSpc>
              <a:buNone/>
            </a:pPr>
            <a:r>
              <a:rPr lang="en-US" sz="2550" dirty="0">
                <a:solidFill>
                  <a:srgbClr val="000000"/>
                </a:solidFill>
                <a:latin typeface="Gelasio Semi Bold" pitchFamily="34" charset="0"/>
                <a:ea typeface="Gelasio Semi Bold" pitchFamily="34" charset="-122"/>
                <a:cs typeface="Gelasio Semi Bold" pitchFamily="34" charset="-120"/>
              </a:rPr>
              <a:t>1</a:t>
            </a:r>
            <a:endParaRPr lang="en-US" sz="2550" dirty="0"/>
          </a:p>
        </p:txBody>
      </p:sp>
      <p:sp>
        <p:nvSpPr>
          <p:cNvPr id="5" name="Text 3"/>
          <p:cNvSpPr/>
          <p:nvPr/>
        </p:nvSpPr>
        <p:spPr>
          <a:xfrm>
            <a:off x="1468398" y="2131338"/>
            <a:ext cx="3517225" cy="679847"/>
          </a:xfrm>
          <a:prstGeom prst="rect">
            <a:avLst/>
          </a:prstGeom>
          <a:noFill/>
          <a:ln/>
        </p:spPr>
        <p:txBody>
          <a:bodyPr wrap="square" lIns="0" tIns="0" rIns="0" bIns="0" rtlCol="0" anchor="t"/>
          <a:lstStyle/>
          <a:p>
            <a:pPr marL="0" indent="0">
              <a:lnSpc>
                <a:spcPts val="2650"/>
              </a:lnSpc>
              <a:buNone/>
            </a:pPr>
            <a:r>
              <a:rPr lang="en-US" sz="2100" dirty="0">
                <a:solidFill>
                  <a:srgbClr val="746558"/>
                </a:solidFill>
                <a:latin typeface="Gelasio Semi Bold" pitchFamily="34" charset="0"/>
                <a:ea typeface="Gelasio Semi Bold" pitchFamily="34" charset="-122"/>
                <a:cs typeface="Gelasio Semi Bold" pitchFamily="34" charset="-120"/>
              </a:rPr>
              <a:t>Campania "Zero Waste" a Restaurantului "Verde"</a:t>
            </a:r>
            <a:endParaRPr lang="en-US" sz="2100" dirty="0"/>
          </a:p>
        </p:txBody>
      </p:sp>
      <p:sp>
        <p:nvSpPr>
          <p:cNvPr id="6" name="Text 4"/>
          <p:cNvSpPr/>
          <p:nvPr/>
        </p:nvSpPr>
        <p:spPr>
          <a:xfrm>
            <a:off x="1468398" y="2941677"/>
            <a:ext cx="3517225" cy="3480197"/>
          </a:xfrm>
          <a:prstGeom prst="rect">
            <a:avLst/>
          </a:prstGeom>
          <a:noFill/>
          <a:ln/>
        </p:spPr>
        <p:txBody>
          <a:bodyPr wrap="square" lIns="0" tIns="0" rIns="0" bIns="0" rtlCol="0" anchor="t"/>
          <a:lstStyle/>
          <a:p>
            <a:pPr marL="0" indent="0">
              <a:lnSpc>
                <a:spcPts val="2700"/>
              </a:lnSpc>
              <a:buNone/>
            </a:pPr>
            <a:r>
              <a:rPr lang="en-US" sz="1700" dirty="0">
                <a:solidFill>
                  <a:srgbClr val="746558"/>
                </a:solidFill>
                <a:latin typeface="Gelasio" pitchFamily="34" charset="0"/>
                <a:ea typeface="Gelasio" pitchFamily="34" charset="-122"/>
                <a:cs typeface="Gelasio" pitchFamily="34" charset="-120"/>
              </a:rPr>
              <a:t>Restaurantul "Verde" a redus risipa alimentară cu 50% prin implementarea unui sistem de gestiune a stocurilor și prin donarea surplusului alimentar către bănci alimentare. De asemenea, a înlocuit ambalajele din plastic cu alternative biodegradabile, făcând parte din campania mai amplă de reducere a deșeurilor din domeniul fast food.</a:t>
            </a:r>
            <a:endParaRPr lang="en-US" sz="1700" dirty="0"/>
          </a:p>
        </p:txBody>
      </p:sp>
      <p:sp>
        <p:nvSpPr>
          <p:cNvPr id="7" name="Shape 5"/>
          <p:cNvSpPr/>
          <p:nvPr/>
        </p:nvSpPr>
        <p:spPr>
          <a:xfrm>
            <a:off x="5203150" y="2131338"/>
            <a:ext cx="489466" cy="489466"/>
          </a:xfrm>
          <a:prstGeom prst="roundRect">
            <a:avLst>
              <a:gd name="adj" fmla="val 6667"/>
            </a:avLst>
          </a:prstGeom>
          <a:solidFill>
            <a:srgbClr val="FAA1A1"/>
          </a:solidFill>
          <a:ln/>
        </p:spPr>
      </p:sp>
      <p:sp>
        <p:nvSpPr>
          <p:cNvPr id="8" name="Text 6"/>
          <p:cNvSpPr/>
          <p:nvPr/>
        </p:nvSpPr>
        <p:spPr>
          <a:xfrm>
            <a:off x="5349002" y="2212896"/>
            <a:ext cx="197763" cy="326350"/>
          </a:xfrm>
          <a:prstGeom prst="rect">
            <a:avLst/>
          </a:prstGeom>
          <a:noFill/>
          <a:ln/>
        </p:spPr>
        <p:txBody>
          <a:bodyPr wrap="none" lIns="0" tIns="0" rIns="0" bIns="0" rtlCol="0" anchor="t"/>
          <a:lstStyle/>
          <a:p>
            <a:pPr marL="0" indent="0" algn="ctr">
              <a:lnSpc>
                <a:spcPts val="2550"/>
              </a:lnSpc>
              <a:buNone/>
            </a:pPr>
            <a:r>
              <a:rPr lang="en-US" sz="2550" dirty="0">
                <a:solidFill>
                  <a:srgbClr val="000000"/>
                </a:solidFill>
                <a:latin typeface="Gelasio Semi Bold" pitchFamily="34" charset="0"/>
                <a:ea typeface="Gelasio Semi Bold" pitchFamily="34" charset="-122"/>
                <a:cs typeface="Gelasio Semi Bold" pitchFamily="34" charset="-120"/>
              </a:rPr>
              <a:t>2</a:t>
            </a:r>
            <a:endParaRPr lang="en-US" sz="2550" dirty="0"/>
          </a:p>
        </p:txBody>
      </p:sp>
      <p:sp>
        <p:nvSpPr>
          <p:cNvPr id="9" name="Text 7"/>
          <p:cNvSpPr/>
          <p:nvPr/>
        </p:nvSpPr>
        <p:spPr>
          <a:xfrm>
            <a:off x="5910143" y="2131338"/>
            <a:ext cx="3517225" cy="1019770"/>
          </a:xfrm>
          <a:prstGeom prst="rect">
            <a:avLst/>
          </a:prstGeom>
          <a:noFill/>
          <a:ln/>
        </p:spPr>
        <p:txBody>
          <a:bodyPr wrap="square" lIns="0" tIns="0" rIns="0" bIns="0" rtlCol="0" anchor="t"/>
          <a:lstStyle/>
          <a:p>
            <a:pPr marL="0" indent="0">
              <a:lnSpc>
                <a:spcPts val="2650"/>
              </a:lnSpc>
              <a:buNone/>
            </a:pPr>
            <a:r>
              <a:rPr lang="en-US" sz="2100" dirty="0">
                <a:solidFill>
                  <a:srgbClr val="746558"/>
                </a:solidFill>
                <a:latin typeface="Gelasio Semi Bold" pitchFamily="34" charset="0"/>
                <a:ea typeface="Gelasio Semi Bold" pitchFamily="34" charset="-122"/>
                <a:cs typeface="Gelasio Semi Bold" pitchFamily="34" charset="-120"/>
              </a:rPr>
              <a:t>Campania "Plastic Free July" a orașului Cluj-Napoca</a:t>
            </a:r>
            <a:endParaRPr lang="en-US" sz="2100" dirty="0"/>
          </a:p>
        </p:txBody>
      </p:sp>
      <p:sp>
        <p:nvSpPr>
          <p:cNvPr id="10" name="Text 8"/>
          <p:cNvSpPr/>
          <p:nvPr/>
        </p:nvSpPr>
        <p:spPr>
          <a:xfrm>
            <a:off x="5910143" y="3281601"/>
            <a:ext cx="3517225" cy="4176236"/>
          </a:xfrm>
          <a:prstGeom prst="rect">
            <a:avLst/>
          </a:prstGeom>
          <a:noFill/>
          <a:ln/>
        </p:spPr>
        <p:txBody>
          <a:bodyPr wrap="square" lIns="0" tIns="0" rIns="0" bIns="0" rtlCol="0" anchor="t"/>
          <a:lstStyle/>
          <a:p>
            <a:pPr marL="0" indent="0">
              <a:lnSpc>
                <a:spcPts val="2700"/>
              </a:lnSpc>
              <a:buNone/>
            </a:pPr>
            <a:r>
              <a:rPr lang="en-US" sz="1700" dirty="0">
                <a:solidFill>
                  <a:srgbClr val="746558"/>
                </a:solidFill>
                <a:latin typeface="Gelasio" pitchFamily="34" charset="0"/>
                <a:ea typeface="Gelasio" pitchFamily="34" charset="-122"/>
                <a:cs typeface="Gelasio" pitchFamily="34" charset="-120"/>
              </a:rPr>
              <a:t>Cluj-Napoca a promovat utilizarea alternativă la plastic de unică folosință în cadrul campaniei "Plastic Free July", oferind stimulente pentru afaceri care au adoptat ambalaje sustenabile și organizând evenimente de educare a publicului. Campania a contribuit la reducerea vizibilă a consumului de plastic, demonstrând succesul inițiativelor locale în combaterea poluării cu plastic.</a:t>
            </a:r>
            <a:endParaRPr lang="en-US" sz="1700" dirty="0"/>
          </a:p>
        </p:txBody>
      </p:sp>
      <p:sp>
        <p:nvSpPr>
          <p:cNvPr id="11" name="Shape 9"/>
          <p:cNvSpPr/>
          <p:nvPr/>
        </p:nvSpPr>
        <p:spPr>
          <a:xfrm>
            <a:off x="9644896" y="2131338"/>
            <a:ext cx="489466" cy="489466"/>
          </a:xfrm>
          <a:prstGeom prst="roundRect">
            <a:avLst>
              <a:gd name="adj" fmla="val 6667"/>
            </a:avLst>
          </a:prstGeom>
          <a:solidFill>
            <a:srgbClr val="FAA1A1"/>
          </a:solidFill>
          <a:ln/>
        </p:spPr>
      </p:sp>
      <p:sp>
        <p:nvSpPr>
          <p:cNvPr id="12" name="Text 10"/>
          <p:cNvSpPr/>
          <p:nvPr/>
        </p:nvSpPr>
        <p:spPr>
          <a:xfrm>
            <a:off x="9791343" y="2212896"/>
            <a:ext cx="196572" cy="326350"/>
          </a:xfrm>
          <a:prstGeom prst="rect">
            <a:avLst/>
          </a:prstGeom>
          <a:noFill/>
          <a:ln/>
        </p:spPr>
        <p:txBody>
          <a:bodyPr wrap="none" lIns="0" tIns="0" rIns="0" bIns="0" rtlCol="0" anchor="t"/>
          <a:lstStyle/>
          <a:p>
            <a:pPr marL="0" indent="0" algn="ctr">
              <a:lnSpc>
                <a:spcPts val="2550"/>
              </a:lnSpc>
              <a:buNone/>
            </a:pPr>
            <a:r>
              <a:rPr lang="en-US" sz="2550" dirty="0">
                <a:solidFill>
                  <a:srgbClr val="000000"/>
                </a:solidFill>
                <a:latin typeface="Gelasio Semi Bold" pitchFamily="34" charset="0"/>
                <a:ea typeface="Gelasio Semi Bold" pitchFamily="34" charset="-122"/>
                <a:cs typeface="Gelasio Semi Bold" pitchFamily="34" charset="-120"/>
              </a:rPr>
              <a:t>3</a:t>
            </a:r>
            <a:endParaRPr lang="en-US" sz="2550" dirty="0"/>
          </a:p>
        </p:txBody>
      </p:sp>
      <p:sp>
        <p:nvSpPr>
          <p:cNvPr id="13" name="Text 11"/>
          <p:cNvSpPr/>
          <p:nvPr/>
        </p:nvSpPr>
        <p:spPr>
          <a:xfrm>
            <a:off x="10351889" y="2131338"/>
            <a:ext cx="3517225" cy="679847"/>
          </a:xfrm>
          <a:prstGeom prst="rect">
            <a:avLst/>
          </a:prstGeom>
          <a:noFill/>
          <a:ln/>
        </p:spPr>
        <p:txBody>
          <a:bodyPr wrap="square" lIns="0" tIns="0" rIns="0" bIns="0" rtlCol="0" anchor="t"/>
          <a:lstStyle/>
          <a:p>
            <a:pPr marL="0" indent="0">
              <a:lnSpc>
                <a:spcPts val="2650"/>
              </a:lnSpc>
              <a:buNone/>
            </a:pPr>
            <a:r>
              <a:rPr lang="en-US" sz="2100" dirty="0">
                <a:solidFill>
                  <a:srgbClr val="746558"/>
                </a:solidFill>
                <a:latin typeface="Gelasio Semi Bold" pitchFamily="34" charset="0"/>
                <a:ea typeface="Gelasio Semi Bold" pitchFamily="34" charset="-122"/>
                <a:cs typeface="Gelasio Semi Bold" pitchFamily="34" charset="-120"/>
              </a:rPr>
              <a:t>Campania "Green IT" a companiei "EcoTech"</a:t>
            </a:r>
            <a:endParaRPr lang="en-US" sz="2100" dirty="0"/>
          </a:p>
        </p:txBody>
      </p:sp>
      <p:sp>
        <p:nvSpPr>
          <p:cNvPr id="14" name="Text 12"/>
          <p:cNvSpPr/>
          <p:nvPr/>
        </p:nvSpPr>
        <p:spPr>
          <a:xfrm>
            <a:off x="10351889" y="2941677"/>
            <a:ext cx="3517225" cy="4176236"/>
          </a:xfrm>
          <a:prstGeom prst="rect">
            <a:avLst/>
          </a:prstGeom>
          <a:noFill/>
          <a:ln/>
        </p:spPr>
        <p:txBody>
          <a:bodyPr wrap="square" lIns="0" tIns="0" rIns="0" bIns="0" rtlCol="0" anchor="t"/>
          <a:lstStyle/>
          <a:p>
            <a:pPr marL="0" indent="0">
              <a:lnSpc>
                <a:spcPts val="2700"/>
              </a:lnSpc>
              <a:buNone/>
            </a:pPr>
            <a:r>
              <a:rPr lang="en-US" sz="1700" dirty="0">
                <a:solidFill>
                  <a:srgbClr val="746558"/>
                </a:solidFill>
                <a:latin typeface="Gelasio" pitchFamily="34" charset="0"/>
                <a:ea typeface="Gelasio" pitchFamily="34" charset="-122"/>
                <a:cs typeface="Gelasio" pitchFamily="34" charset="-120"/>
              </a:rPr>
              <a:t>Compania "EcoTech" a implementat o campanie "Green IT" care a inclus tranziția la surse regenerabile de energie (energie solară) pentru centrele lor de date, reducând consumul energetic cu 35%. De asemenea, au implementat un program de reciclare a echipamentelor electronice în parteneriat cu o firmă specializată, contribuind la reducerea deșeurilor electronice și la protejarea mediului.</a:t>
            </a:r>
            <a:endParaRPr lang="en-US" sz="1700" dirty="0"/>
          </a:p>
        </p:txBody>
      </p:sp>
      <p:sp>
        <p:nvSpPr>
          <p:cNvPr id="15" name="Dreptunghi 14"/>
          <p:cNvSpPr/>
          <p:nvPr/>
        </p:nvSpPr>
        <p:spPr>
          <a:xfrm>
            <a:off x="12477136" y="7590503"/>
            <a:ext cx="2035277" cy="570271"/>
          </a:xfrm>
          <a:prstGeom prst="rect">
            <a:avLst/>
          </a:prstGeom>
          <a:solidFill>
            <a:srgbClr val="F9F6F0"/>
          </a:solidFill>
          <a:ln>
            <a:solidFill>
              <a:srgbClr val="F9F6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1176</Words>
  <Application>Microsoft Office PowerPoint</Application>
  <PresentationFormat>Custom</PresentationFormat>
  <Paragraphs>84</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Gelasio</vt:lpstr>
      <vt:lpstr>Gelasio Semi Bold</vt:lpstr>
      <vt:lpstr>coranto-2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Isabela Miron Galati, Romania</cp:lastModifiedBy>
  <cp:revision>3</cp:revision>
  <dcterms:created xsi:type="dcterms:W3CDTF">2024-12-08T10:39:14Z</dcterms:created>
  <dcterms:modified xsi:type="dcterms:W3CDTF">2025-10-21T10:29:52Z</dcterms:modified>
</cp:coreProperties>
</file>